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07" r:id="rId2"/>
    <p:sldId id="308" r:id="rId3"/>
    <p:sldId id="290" r:id="rId4"/>
    <p:sldId id="270" r:id="rId5"/>
    <p:sldId id="309" r:id="rId6"/>
    <p:sldId id="271" r:id="rId7"/>
    <p:sldId id="265" r:id="rId8"/>
    <p:sldId id="266" r:id="rId9"/>
    <p:sldId id="268" r:id="rId10"/>
    <p:sldId id="291" r:id="rId11"/>
    <p:sldId id="267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04E"/>
    <a:srgbClr val="7818B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6BB1A-D7A1-E94E-A660-195A5F724BA2}" v="47" dt="2025-09-21T07:03:46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342" autoAdjust="0"/>
  </p:normalViewPr>
  <p:slideViewPr>
    <p:cSldViewPr snapToGrid="0">
      <p:cViewPr>
        <p:scale>
          <a:sx n="111" d="100"/>
          <a:sy n="111" d="100"/>
        </p:scale>
        <p:origin x="-208" y="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Python" userId="1e18596d6db09cdd" providerId="LiveId" clId="{33243AA8-B13D-53D9-86B8-66817DB3FF80}"/>
    <pc:docChg chg="undo custSel modSld">
      <pc:chgData name="Andre Python" userId="1e18596d6db09cdd" providerId="LiveId" clId="{33243AA8-B13D-53D9-86B8-66817DB3FF80}" dt="2025-09-21T07:03:46.950" v="147" actId="14100"/>
      <pc:docMkLst>
        <pc:docMk/>
      </pc:docMkLst>
      <pc:sldChg chg="addSp delSp modSp mod">
        <pc:chgData name="Andre Python" userId="1e18596d6db09cdd" providerId="LiveId" clId="{33243AA8-B13D-53D9-86B8-66817DB3FF80}" dt="2025-09-21T06:55:05.414" v="86" actId="20577"/>
        <pc:sldMkLst>
          <pc:docMk/>
          <pc:sldMk cId="0" sldId="298"/>
        </pc:sldMkLst>
        <pc:spChg chg="mod">
          <ac:chgData name="Andre Python" userId="1e18596d6db09cdd" providerId="LiveId" clId="{33243AA8-B13D-53D9-86B8-66817DB3FF80}" dt="2025-09-21T06:50:20.479" v="50" actId="20577"/>
          <ac:spMkLst>
            <pc:docMk/>
            <pc:sldMk cId="0" sldId="298"/>
            <ac:spMk id="3" creationId="{00000000-0000-0000-0000-000000000000}"/>
          </ac:spMkLst>
        </pc:spChg>
        <pc:spChg chg="add del mod">
          <ac:chgData name="Andre Python" userId="1e18596d6db09cdd" providerId="LiveId" clId="{33243AA8-B13D-53D9-86B8-66817DB3FF80}" dt="2025-09-21T06:52:15.342" v="61" actId="478"/>
          <ac:spMkLst>
            <pc:docMk/>
            <pc:sldMk cId="0" sldId="298"/>
            <ac:spMk id="8" creationId="{5D66D30A-76ED-14D8-1E86-66B4CCF81FBE}"/>
          </ac:spMkLst>
        </pc:spChg>
        <pc:spChg chg="add mod">
          <ac:chgData name="Andre Python" userId="1e18596d6db09cdd" providerId="LiveId" clId="{33243AA8-B13D-53D9-86B8-66817DB3FF80}" dt="2025-09-21T06:55:05.414" v="86" actId="20577"/>
          <ac:spMkLst>
            <pc:docMk/>
            <pc:sldMk cId="0" sldId="298"/>
            <ac:spMk id="9" creationId="{46822CD9-52FB-2B26-F018-00FD8468918D}"/>
          </ac:spMkLst>
        </pc:spChg>
        <pc:spChg chg="add mod">
          <ac:chgData name="Andre Python" userId="1e18596d6db09cdd" providerId="LiveId" clId="{33243AA8-B13D-53D9-86B8-66817DB3FF80}" dt="2025-09-21T06:48:44.171" v="19"/>
          <ac:spMkLst>
            <pc:docMk/>
            <pc:sldMk cId="0" sldId="298"/>
            <ac:spMk id="11" creationId="{FFAA1641-F95D-CEE1-1C5C-336C7D8CB10B}"/>
          </ac:spMkLst>
        </pc:spChg>
        <pc:spChg chg="add mod">
          <ac:chgData name="Andre Python" userId="1e18596d6db09cdd" providerId="LiveId" clId="{33243AA8-B13D-53D9-86B8-66817DB3FF80}" dt="2025-09-21T06:53:37.987" v="74" actId="207"/>
          <ac:spMkLst>
            <pc:docMk/>
            <pc:sldMk cId="0" sldId="298"/>
            <ac:spMk id="12" creationId="{8414C4CA-8C09-F4B6-7A65-A2E862811D23}"/>
          </ac:spMkLst>
        </pc:spChg>
        <pc:spChg chg="add mod">
          <ac:chgData name="Andre Python" userId="1e18596d6db09cdd" providerId="LiveId" clId="{33243AA8-B13D-53D9-86B8-66817DB3FF80}" dt="2025-09-21T06:53:25.288" v="73" actId="14100"/>
          <ac:spMkLst>
            <pc:docMk/>
            <pc:sldMk cId="0" sldId="298"/>
            <ac:spMk id="13" creationId="{AF4E7422-B79D-9223-20B4-9AE4E7DE7C2C}"/>
          </ac:spMkLst>
        </pc:spChg>
        <pc:spChg chg="add mod">
          <ac:chgData name="Andre Python" userId="1e18596d6db09cdd" providerId="LiveId" clId="{33243AA8-B13D-53D9-86B8-66817DB3FF80}" dt="2025-09-21T06:51:31.566" v="55" actId="1076"/>
          <ac:spMkLst>
            <pc:docMk/>
            <pc:sldMk cId="0" sldId="298"/>
            <ac:spMk id="14" creationId="{7F1D987B-1C1C-5529-F6FD-FD2D5A9EB7BC}"/>
          </ac:spMkLst>
        </pc:spChg>
        <pc:spChg chg="add mod">
          <ac:chgData name="Andre Python" userId="1e18596d6db09cdd" providerId="LiveId" clId="{33243AA8-B13D-53D9-86B8-66817DB3FF80}" dt="2025-09-21T06:51:56.918" v="57" actId="1076"/>
          <ac:spMkLst>
            <pc:docMk/>
            <pc:sldMk cId="0" sldId="298"/>
            <ac:spMk id="15" creationId="{445DCA85-5710-F9CD-01A8-65F97648BC25}"/>
          </ac:spMkLst>
        </pc:spChg>
        <pc:picChg chg="mod">
          <ac:chgData name="Andre Python" userId="1e18596d6db09cdd" providerId="LiveId" clId="{33243AA8-B13D-53D9-86B8-66817DB3FF80}" dt="2025-09-21T06:48:48.878" v="21" actId="1076"/>
          <ac:picMkLst>
            <pc:docMk/>
            <pc:sldMk cId="0" sldId="298"/>
            <ac:picMk id="5122" creationId="{00000000-0000-0000-0000-000000000000}"/>
          </ac:picMkLst>
        </pc:picChg>
        <pc:cxnChg chg="add mod">
          <ac:chgData name="Andre Python" userId="1e18596d6db09cdd" providerId="LiveId" clId="{33243AA8-B13D-53D9-86B8-66817DB3FF80}" dt="2025-09-21T06:52:58.828" v="66" actId="13822"/>
          <ac:cxnSpMkLst>
            <pc:docMk/>
            <pc:sldMk cId="0" sldId="298"/>
            <ac:cxnSpMk id="17" creationId="{FAC09DE1-EA38-379B-37C1-C244F9747E76}"/>
          </ac:cxnSpMkLst>
        </pc:cxnChg>
        <pc:cxnChg chg="add mod">
          <ac:chgData name="Andre Python" userId="1e18596d6db09cdd" providerId="LiveId" clId="{33243AA8-B13D-53D9-86B8-66817DB3FF80}" dt="2025-09-21T06:55:05.414" v="86" actId="20577"/>
          <ac:cxnSpMkLst>
            <pc:docMk/>
            <pc:sldMk cId="0" sldId="298"/>
            <ac:cxnSpMk id="18" creationId="{24F7C6BA-8DE8-0479-0AE0-B8B55D0D9BF9}"/>
          </ac:cxnSpMkLst>
        </pc:cxnChg>
      </pc:sldChg>
      <pc:sldChg chg="addSp delSp modSp mod">
        <pc:chgData name="Andre Python" userId="1e18596d6db09cdd" providerId="LiveId" clId="{33243AA8-B13D-53D9-86B8-66817DB3FF80}" dt="2025-09-21T06:59:05.266" v="146" actId="478"/>
        <pc:sldMkLst>
          <pc:docMk/>
          <pc:sldMk cId="0" sldId="300"/>
        </pc:sldMkLst>
        <pc:spChg chg="mod">
          <ac:chgData name="Andre Python" userId="1e18596d6db09cdd" providerId="LiveId" clId="{33243AA8-B13D-53D9-86B8-66817DB3FF80}" dt="2025-09-21T06:57:28.924" v="92" actId="14100"/>
          <ac:spMkLst>
            <pc:docMk/>
            <pc:sldMk cId="0" sldId="300"/>
            <ac:spMk id="3" creationId="{00000000-0000-0000-0000-000000000000}"/>
          </ac:spMkLst>
        </pc:spChg>
        <pc:spChg chg="mod">
          <ac:chgData name="Andre Python" userId="1e18596d6db09cdd" providerId="LiveId" clId="{33243AA8-B13D-53D9-86B8-66817DB3FF80}" dt="2025-09-21T06:58:03.224" v="137" actId="1038"/>
          <ac:spMkLst>
            <pc:docMk/>
            <pc:sldMk cId="0" sldId="300"/>
            <ac:spMk id="15" creationId="{E1419418-41BB-3287-D43F-3BD2895DB7AA}"/>
          </ac:spMkLst>
        </pc:spChg>
        <pc:spChg chg="mod">
          <ac:chgData name="Andre Python" userId="1e18596d6db09cdd" providerId="LiveId" clId="{33243AA8-B13D-53D9-86B8-66817DB3FF80}" dt="2025-09-21T06:57:44.644" v="100" actId="1076"/>
          <ac:spMkLst>
            <pc:docMk/>
            <pc:sldMk cId="0" sldId="300"/>
            <ac:spMk id="17" creationId="{83B4AD08-EFF1-BE32-2304-45C3651C22A8}"/>
          </ac:spMkLst>
        </pc:spChg>
        <pc:spChg chg="del mod">
          <ac:chgData name="Andre Python" userId="1e18596d6db09cdd" providerId="LiveId" clId="{33243AA8-B13D-53D9-86B8-66817DB3FF80}" dt="2025-09-21T06:57:08.611" v="88" actId="478"/>
          <ac:spMkLst>
            <pc:docMk/>
            <pc:sldMk cId="0" sldId="300"/>
            <ac:spMk id="19" creationId="{C773057A-12FD-CECA-2811-42C89DBC98A6}"/>
          </ac:spMkLst>
        </pc:spChg>
        <pc:picChg chg="add del mod">
          <ac:chgData name="Andre Python" userId="1e18596d6db09cdd" providerId="LiveId" clId="{33243AA8-B13D-53D9-86B8-66817DB3FF80}" dt="2025-09-21T06:59:05.266" v="146" actId="478"/>
          <ac:picMkLst>
            <pc:docMk/>
            <pc:sldMk cId="0" sldId="300"/>
            <ac:picMk id="16" creationId="{EEED0307-374A-A0CE-4306-B09CB352C1B5}"/>
          </ac:picMkLst>
        </pc:picChg>
        <pc:cxnChg chg="mod">
          <ac:chgData name="Andre Python" userId="1e18596d6db09cdd" providerId="LiveId" clId="{33243AA8-B13D-53D9-86B8-66817DB3FF80}" dt="2025-09-21T06:58:06.895" v="138" actId="14100"/>
          <ac:cxnSpMkLst>
            <pc:docMk/>
            <pc:sldMk cId="0" sldId="300"/>
            <ac:cxnSpMk id="8" creationId="{CA6A0B5E-4534-D368-D176-821800E07C5B}"/>
          </ac:cxnSpMkLst>
        </pc:cxnChg>
      </pc:sldChg>
      <pc:sldChg chg="modSp mod">
        <pc:chgData name="Andre Python" userId="1e18596d6db09cdd" providerId="LiveId" clId="{33243AA8-B13D-53D9-86B8-66817DB3FF80}" dt="2025-09-21T06:17:25.064" v="1" actId="20577"/>
        <pc:sldMkLst>
          <pc:docMk/>
          <pc:sldMk cId="0" sldId="307"/>
        </pc:sldMkLst>
        <pc:spChg chg="mod">
          <ac:chgData name="Andre Python" userId="1e18596d6db09cdd" providerId="LiveId" clId="{33243AA8-B13D-53D9-86B8-66817DB3FF80}" dt="2025-09-21T06:17:25.064" v="1" actId="20577"/>
          <ac:spMkLst>
            <pc:docMk/>
            <pc:sldMk cId="0" sldId="307"/>
            <ac:spMk id="3" creationId="{00000000-0000-0000-0000-000000000000}"/>
          </ac:spMkLst>
        </pc:spChg>
      </pc:sldChg>
      <pc:sldChg chg="addSp delSp modSp mod">
        <pc:chgData name="Andre Python" userId="1e18596d6db09cdd" providerId="LiveId" clId="{33243AA8-B13D-53D9-86B8-66817DB3FF80}" dt="2025-09-21T07:03:46.950" v="147" actId="14100"/>
        <pc:sldMkLst>
          <pc:docMk/>
          <pc:sldMk cId="876241209" sldId="309"/>
        </pc:sldMkLst>
        <pc:spChg chg="mod">
          <ac:chgData name="Andre Python" userId="1e18596d6db09cdd" providerId="LiveId" clId="{33243AA8-B13D-53D9-86B8-66817DB3FF80}" dt="2025-09-21T06:30:31.907" v="16" actId="27636"/>
          <ac:spMkLst>
            <pc:docMk/>
            <pc:sldMk cId="876241209" sldId="309"/>
            <ac:spMk id="3" creationId="{B8E2AEE8-0511-EAC8-0D41-CFFB960BD9AD}"/>
          </ac:spMkLst>
        </pc:spChg>
        <pc:picChg chg="add mod">
          <ac:chgData name="Andre Python" userId="1e18596d6db09cdd" providerId="LiveId" clId="{33243AA8-B13D-53D9-86B8-66817DB3FF80}" dt="2025-09-21T07:03:46.950" v="147" actId="14100"/>
          <ac:picMkLst>
            <pc:docMk/>
            <pc:sldMk cId="876241209" sldId="309"/>
            <ac:picMk id="1026" creationId="{90A7F0D1-B71F-5FB9-6136-456D9F2486D9}"/>
          </ac:picMkLst>
        </pc:picChg>
        <pc:picChg chg="add del mod">
          <ac:chgData name="Andre Python" userId="1e18596d6db09cdd" providerId="LiveId" clId="{33243AA8-B13D-53D9-86B8-66817DB3FF80}" dt="2025-09-21T06:27:22.790" v="6" actId="478"/>
          <ac:picMkLst>
            <pc:docMk/>
            <pc:sldMk cId="876241209" sldId="309"/>
            <ac:picMk id="1028" creationId="{FA87A79A-D2CC-AC8B-0E21-DA3D3D6F41AF}"/>
          </ac:picMkLst>
        </pc:picChg>
      </pc:sldChg>
    </pc:docChg>
  </pc:docChgLst>
  <pc:docChgLst>
    <pc:chgData name="Mochi R" userId="6862049a3608a590" providerId="LiveId" clId="{425C9C6C-EA76-406C-8A8C-CC4B84B3D935}"/>
    <pc:docChg chg="undo redo custSel addSld modSld modMainMaster">
      <pc:chgData name="Mochi R" userId="6862049a3608a590" providerId="LiveId" clId="{425C9C6C-EA76-406C-8A8C-CC4B84B3D935}" dt="2023-09-21T08:54:58.436" v="1835" actId="6549"/>
      <pc:docMkLst>
        <pc:docMk/>
      </pc:docMkLst>
      <pc:sldChg chg="modSp mod">
        <pc:chgData name="Mochi R" userId="6862049a3608a590" providerId="LiveId" clId="{425C9C6C-EA76-406C-8A8C-CC4B84B3D935}" dt="2023-09-21T04:37:38.700" v="665" actId="207"/>
        <pc:sldMkLst>
          <pc:docMk/>
          <pc:sldMk cId="0" sldId="265"/>
        </pc:sldMkLst>
      </pc:sldChg>
      <pc:sldChg chg="modSp mod">
        <pc:chgData name="Mochi R" userId="6862049a3608a590" providerId="LiveId" clId="{425C9C6C-EA76-406C-8A8C-CC4B84B3D935}" dt="2023-09-21T03:09:29.656" v="6" actId="27636"/>
        <pc:sldMkLst>
          <pc:docMk/>
          <pc:sldMk cId="0" sldId="267"/>
        </pc:sldMkLst>
      </pc:sldChg>
      <pc:sldChg chg="addSp delSp modSp mod modNotesTx">
        <pc:chgData name="Mochi R" userId="6862049a3608a590" providerId="LiveId" clId="{425C9C6C-EA76-406C-8A8C-CC4B84B3D935}" dt="2023-09-21T03:40:01.812" v="176" actId="20577"/>
        <pc:sldMkLst>
          <pc:docMk/>
          <pc:sldMk cId="0" sldId="268"/>
        </pc:sldMkLst>
      </pc:sldChg>
      <pc:sldChg chg="addSp modSp mod">
        <pc:chgData name="Mochi R" userId="6862049a3608a590" providerId="LiveId" clId="{425C9C6C-EA76-406C-8A8C-CC4B84B3D935}" dt="2023-09-21T08:47:26.822" v="1712"/>
        <pc:sldMkLst>
          <pc:docMk/>
          <pc:sldMk cId="0" sldId="270"/>
        </pc:sldMkLst>
      </pc:sldChg>
      <pc:sldChg chg="modSp mod">
        <pc:chgData name="Mochi R" userId="6862049a3608a590" providerId="LiveId" clId="{425C9C6C-EA76-406C-8A8C-CC4B84B3D935}" dt="2023-09-21T08:08:47.737" v="1468" actId="20577"/>
        <pc:sldMkLst>
          <pc:docMk/>
          <pc:sldMk cId="0" sldId="290"/>
        </pc:sldMkLst>
      </pc:sldChg>
      <pc:sldChg chg="modSp mod">
        <pc:chgData name="Mochi R" userId="6862049a3608a590" providerId="LiveId" clId="{425C9C6C-EA76-406C-8A8C-CC4B84B3D935}" dt="2023-09-21T03:47:21.694" v="177" actId="1076"/>
        <pc:sldMkLst>
          <pc:docMk/>
          <pc:sldMk cId="0" sldId="291"/>
        </pc:sldMkLst>
      </pc:sldChg>
      <pc:sldChg chg="modSp mod">
        <pc:chgData name="Mochi R" userId="6862049a3608a590" providerId="LiveId" clId="{425C9C6C-EA76-406C-8A8C-CC4B84B3D935}" dt="2023-09-21T03:48:49.337" v="181" actId="207"/>
        <pc:sldMkLst>
          <pc:docMk/>
          <pc:sldMk cId="0" sldId="292"/>
        </pc:sldMkLst>
      </pc:sldChg>
      <pc:sldChg chg="modSp mod">
        <pc:chgData name="Mochi R" userId="6862049a3608a590" providerId="LiveId" clId="{425C9C6C-EA76-406C-8A8C-CC4B84B3D935}" dt="2023-09-21T03:51:01.742" v="212" actId="207"/>
        <pc:sldMkLst>
          <pc:docMk/>
          <pc:sldMk cId="0" sldId="293"/>
        </pc:sldMkLst>
      </pc:sldChg>
      <pc:sldChg chg="modSp mod">
        <pc:chgData name="Mochi R" userId="6862049a3608a590" providerId="LiveId" clId="{425C9C6C-EA76-406C-8A8C-CC4B84B3D935}" dt="2023-09-21T07:49:00.407" v="946" actId="20577"/>
        <pc:sldMkLst>
          <pc:docMk/>
          <pc:sldMk cId="0" sldId="294"/>
        </pc:sldMkLst>
      </pc:sldChg>
      <pc:sldChg chg="addSp modSp mod modNotesTx">
        <pc:chgData name="Mochi R" userId="6862049a3608a590" providerId="LiveId" clId="{425C9C6C-EA76-406C-8A8C-CC4B84B3D935}" dt="2023-09-21T08:36:54.073" v="1591" actId="20577"/>
        <pc:sldMkLst>
          <pc:docMk/>
          <pc:sldMk cId="0" sldId="295"/>
        </pc:sldMkLst>
      </pc:sldChg>
      <pc:sldChg chg="modSp mod">
        <pc:chgData name="Mochi R" userId="6862049a3608a590" providerId="LiveId" clId="{425C9C6C-EA76-406C-8A8C-CC4B84B3D935}" dt="2023-09-21T08:29:22.686" v="1508" actId="1076"/>
        <pc:sldMkLst>
          <pc:docMk/>
          <pc:sldMk cId="0" sldId="296"/>
        </pc:sldMkLst>
      </pc:sldChg>
      <pc:sldChg chg="addSp modSp mod">
        <pc:chgData name="Mochi R" userId="6862049a3608a590" providerId="LiveId" clId="{425C9C6C-EA76-406C-8A8C-CC4B84B3D935}" dt="2023-09-21T08:24:23.258" v="1491" actId="6549"/>
        <pc:sldMkLst>
          <pc:docMk/>
          <pc:sldMk cId="0" sldId="297"/>
        </pc:sldMkLst>
      </pc:sldChg>
      <pc:sldChg chg="addSp delSp modSp mod">
        <pc:chgData name="Mochi R" userId="6862049a3608a590" providerId="LiveId" clId="{425C9C6C-EA76-406C-8A8C-CC4B84B3D935}" dt="2023-09-21T04:51:03.150" v="802" actId="113"/>
        <pc:sldMkLst>
          <pc:docMk/>
          <pc:sldMk cId="0" sldId="298"/>
        </pc:sldMkLst>
      </pc:sldChg>
      <pc:sldChg chg="modSp mod">
        <pc:chgData name="Mochi R" userId="6862049a3608a590" providerId="LiveId" clId="{425C9C6C-EA76-406C-8A8C-CC4B84B3D935}" dt="2023-09-21T03:09:29.934" v="7" actId="27636"/>
        <pc:sldMkLst>
          <pc:docMk/>
          <pc:sldMk cId="0" sldId="299"/>
        </pc:sldMkLst>
      </pc:sldChg>
      <pc:sldChg chg="modSp mod">
        <pc:chgData name="Mochi R" userId="6862049a3608a590" providerId="LiveId" clId="{425C9C6C-EA76-406C-8A8C-CC4B84B3D935}" dt="2023-09-21T04:49:08.444" v="799" actId="1037"/>
        <pc:sldMkLst>
          <pc:docMk/>
          <pc:sldMk cId="0" sldId="300"/>
        </pc:sldMkLst>
      </pc:sldChg>
      <pc:sldChg chg="addSp delSp modSp new mod setBg">
        <pc:chgData name="Mochi R" userId="6862049a3608a590" providerId="LiveId" clId="{425C9C6C-EA76-406C-8A8C-CC4B84B3D935}" dt="2023-09-21T08:54:58.436" v="1835" actId="6549"/>
        <pc:sldMkLst>
          <pc:docMk/>
          <pc:sldMk cId="876241209" sldId="309"/>
        </pc:sldMkLst>
      </pc:sldChg>
      <pc:sldMasterChg chg="addSp delSp modSp mod addSldLayout delSldLayout modSldLayout">
        <pc:chgData name="Mochi R" userId="6862049a3608a590" providerId="LiveId" clId="{425C9C6C-EA76-406C-8A8C-CC4B84B3D935}" dt="2023-09-21T03:09:29.180" v="5"/>
        <pc:sldMasterMkLst>
          <pc:docMk/>
          <pc:sldMasterMk cId="0" sldId="2147483648"/>
        </pc:sldMasterMkLst>
        <pc:sldLayoutChg chg="new del mod">
          <pc:chgData name="Mochi R" userId="6862049a3608a590" providerId="LiveId" clId="{425C9C6C-EA76-406C-8A8C-CC4B84B3D935}" dt="2023-09-21T03:08:11.096" v="1" actId="2696"/>
          <pc:sldLayoutMkLst>
            <pc:docMk/>
            <pc:sldMasterMk cId="0" sldId="2147483648"/>
            <pc:sldLayoutMk cId="723923456" sldId="2147483660"/>
          </pc:sldLayoutMkLst>
        </pc:sldLayoutChg>
      </pc:sldMasterChg>
    </pc:docChg>
  </pc:docChgLst>
  <pc:docChgLst>
    <pc:chgData name="Andre Python" userId="1e18596d6db09cdd" providerId="LiveId" clId="{A9A758DE-DD48-4C94-ABC1-538DDA75083E}"/>
    <pc:docChg chg="custSel modSld">
      <pc:chgData name="Andre Python" userId="1e18596d6db09cdd" providerId="LiveId" clId="{A9A758DE-DD48-4C94-ABC1-538DDA75083E}" dt="2023-10-14T08:48:25.745" v="196" actId="1036"/>
      <pc:docMkLst>
        <pc:docMk/>
      </pc:docMkLst>
      <pc:sldChg chg="modSp">
        <pc:chgData name="Andre Python" userId="1e18596d6db09cdd" providerId="LiveId" clId="{A9A758DE-DD48-4C94-ABC1-538DDA75083E}" dt="2023-09-27T11:00:36.045" v="2" actId="20577"/>
        <pc:sldMkLst>
          <pc:docMk/>
          <pc:sldMk cId="0" sldId="294"/>
        </pc:sldMkLst>
      </pc:sldChg>
      <pc:sldChg chg="modNotesTx">
        <pc:chgData name="Andre Python" userId="1e18596d6db09cdd" providerId="LiveId" clId="{A9A758DE-DD48-4C94-ABC1-538DDA75083E}" dt="2023-10-14T08:42:21.972" v="102" actId="20577"/>
        <pc:sldMkLst>
          <pc:docMk/>
          <pc:sldMk cId="0" sldId="297"/>
        </pc:sldMkLst>
      </pc:sldChg>
      <pc:sldChg chg="modSp">
        <pc:chgData name="Andre Python" userId="1e18596d6db09cdd" providerId="LiveId" clId="{A9A758DE-DD48-4C94-ABC1-538DDA75083E}" dt="2023-10-14T08:44:09.053" v="105" actId="207"/>
        <pc:sldMkLst>
          <pc:docMk/>
          <pc:sldMk cId="0" sldId="298"/>
        </pc:sldMkLst>
      </pc:sldChg>
      <pc:sldChg chg="addSp modSp mod">
        <pc:chgData name="Andre Python" userId="1e18596d6db09cdd" providerId="LiveId" clId="{A9A758DE-DD48-4C94-ABC1-538DDA75083E}" dt="2023-10-14T08:48:25.745" v="196" actId="1036"/>
        <pc:sldMkLst>
          <pc:docMk/>
          <pc:sldMk cId="0" sldId="300"/>
        </pc:sldMkLst>
      </pc:sldChg>
    </pc:docChg>
  </pc:docChgLst>
  <pc:docChgLst>
    <pc:chgData name="Andre Python" userId="1e18596d6db09cdd" providerId="LiveId" clId="{EBC41A59-0F6B-4DEF-81A0-6C873B67C033}"/>
    <pc:docChg chg="undo custSel modSld">
      <pc:chgData name="Andre Python" userId="1e18596d6db09cdd" providerId="LiveId" clId="{EBC41A59-0F6B-4DEF-81A0-6C873B67C033}" dt="2024-09-17T06:04:03.876" v="174" actId="20577"/>
      <pc:docMkLst>
        <pc:docMk/>
      </pc:docMkLst>
      <pc:sldChg chg="modSp mod">
        <pc:chgData name="Andre Python" userId="1e18596d6db09cdd" providerId="LiveId" clId="{EBC41A59-0F6B-4DEF-81A0-6C873B67C033}" dt="2024-09-17T06:04:03.876" v="174" actId="20577"/>
        <pc:sldMkLst>
          <pc:docMk/>
          <pc:sldMk cId="0" sldId="291"/>
        </pc:sldMkLst>
      </pc:sldChg>
      <pc:sldChg chg="addSp modSp mod">
        <pc:chgData name="Andre Python" userId="1e18596d6db09cdd" providerId="LiveId" clId="{EBC41A59-0F6B-4DEF-81A0-6C873B67C033}" dt="2024-09-17T05:43:07.498" v="45" actId="20577"/>
        <pc:sldMkLst>
          <pc:docMk/>
          <pc:sldMk cId="0" sldId="298"/>
        </pc:sldMkLst>
      </pc:sldChg>
      <pc:sldChg chg="modSp">
        <pc:chgData name="Andre Python" userId="1e18596d6db09cdd" providerId="LiveId" clId="{EBC41A59-0F6B-4DEF-81A0-6C873B67C033}" dt="2024-09-17T05:53:57.888" v="69" actId="20577"/>
        <pc:sldMkLst>
          <pc:docMk/>
          <pc:sldMk cId="0" sldId="299"/>
        </pc:sldMkLst>
      </pc:sldChg>
      <pc:sldChg chg="addSp modSp mod">
        <pc:chgData name="Andre Python" userId="1e18596d6db09cdd" providerId="LiveId" clId="{EBC41A59-0F6B-4DEF-81A0-6C873B67C033}" dt="2024-09-17T05:59:26.060" v="142" actId="20577"/>
        <pc:sldMkLst>
          <pc:docMk/>
          <pc:sldMk cId="0" sldId="300"/>
        </pc:sldMkLst>
      </pc:sldChg>
      <pc:sldChg chg="modSp mod">
        <pc:chgData name="Andre Python" userId="1e18596d6db09cdd" providerId="LiveId" clId="{EBC41A59-0F6B-4DEF-81A0-6C873B67C033}" dt="2024-09-10T11:25:58.235" v="29" actId="20577"/>
        <pc:sldMkLst>
          <pc:docMk/>
          <pc:sldMk cId="0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789DA-C25A-4EFC-85D0-B77657EB3BF0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C4A5-B164-4AD7-A6EC-2C51087FBBB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FC4A5-B164-4AD7-A6EC-2C51087FBBB1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example with linear regression and say 4 test points and compute </a:t>
            </a:r>
            <a:r>
              <a:rPr lang="en-US" dirty="0" err="1"/>
              <a:t>rmse</a:t>
            </a:r>
            <a:r>
              <a:rPr lang="en-US" dirty="0"/>
              <a:t> and </a:t>
            </a:r>
            <a:r>
              <a:rPr lang="en-US" dirty="0" err="1"/>
              <a:t>mae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FC4A5-B164-4AD7-A6EC-2C51087FBBB1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 formally: </a:t>
            </a:r>
          </a:p>
          <a:p>
            <a:r>
              <a:rPr lang="en-US" altLang="zh-CN" b="0" i="0" dirty="0">
                <a:solidFill>
                  <a:srgbClr val="3B444F"/>
                </a:solidFill>
                <a:effectLst/>
                <a:latin typeface="open-sans"/>
              </a:rPr>
              <a:t>For a point estimator, statistical bias is defined as the difference between the parameter to be estimated and the mathematical expectation of the estimator.</a:t>
            </a:r>
          </a:p>
          <a:p>
            <a:r>
              <a:rPr lang="en-US" altLang="zh-CN" b="0" i="0">
                <a:solidFill>
                  <a:srgbClr val="555555"/>
                </a:solidFill>
                <a:effectLst/>
                <a:latin typeface="Helvetica Neue"/>
              </a:rPr>
              <a:t>Variance is the amount that the estimate of the target function will change if different training data was used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FC4A5-B164-4AD7-A6EC-2C51087FBB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3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example with logistic regression with 5 columns and M test rows: X0, Y0, \hatY0, and I. Then compute 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FC4A5-B164-4AD7-A6EC-2C51087FBBB1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FC4A5-B164-4AD7-A6EC-2C51087FBB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58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©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Zhejiang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59F-EF83-4C4A-ACC1-AE7EFFB45148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CB65-02C4-4738-8AD3-FF66E3DE1CC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Andre Python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Zhejiang University </a:t>
            </a:r>
          </a:p>
          <a:p>
            <a:r>
              <a:rPr lang="en-GB" dirty="0"/>
              <a:t>2021 ©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CB65-02C4-4738-8AD3-FF66E3DE1CCC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图片 2" descr="文本&#10;&#10;中度可信度描述已自动生成">
            <a:extLst>
              <a:ext uri="{FF2B5EF4-FFF2-40B4-BE49-F238E27FC236}">
                <a16:creationId xmlns:a16="http://schemas.microsoft.com/office/drawing/2014/main" id="{61DB6480-189D-8D42-A37D-86941BD4C4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2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53" y="14288"/>
            <a:ext cx="4128847" cy="6810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1.GI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hyperlink" Target="http://scott.fortmann-roe.com/docs/BiasVariance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873" y="5734877"/>
            <a:ext cx="9144000" cy="748705"/>
          </a:xfrm>
        </p:spPr>
        <p:txBody>
          <a:bodyPr/>
          <a:lstStyle/>
          <a:p>
            <a:r>
              <a:rPr lang="en-US" sz="1800" cap="none" dirty="0"/>
              <a:t>International Master of Data Science</a:t>
            </a:r>
          </a:p>
          <a:p>
            <a:r>
              <a:rPr lang="en-US" sz="1800" dirty="0"/>
              <a:t>Fall and winter terms | 2025-26</a:t>
            </a:r>
            <a:endParaRPr lang="en-US" sz="1800" cap="none" dirty="0"/>
          </a:p>
        </p:txBody>
      </p:sp>
      <p:pic>
        <p:nvPicPr>
          <p:cNvPr id="5" name="Picture 2" descr="Free web network globe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07722" y="1807724"/>
            <a:ext cx="6857998" cy="32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98107" y="323275"/>
            <a:ext cx="8427308" cy="140488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Fundamentals</a:t>
            </a:r>
            <a:r>
              <a:rPr lang="en-GB" sz="5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of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8" y="671963"/>
            <a:ext cx="10515600" cy="853778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Extended thin-plate model to animate images</a:t>
            </a:r>
          </a:p>
        </p:txBody>
      </p:sp>
      <p:pic>
        <p:nvPicPr>
          <p:cNvPr id="1026" name="Picture 2" descr="overview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623002" y="2266721"/>
            <a:ext cx="9644996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973" y="5618244"/>
            <a:ext cx="10143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Thin-Plate Spline Motion Model for Image Animation</a:t>
            </a:r>
          </a:p>
          <a:p>
            <a:r>
              <a:rPr lang="en-GB" dirty="0"/>
              <a:t>Zhao </a:t>
            </a:r>
            <a:r>
              <a:rPr lang="en-GB"/>
              <a:t>and Zhang, CVPR, </a:t>
            </a:r>
            <a:r>
              <a:rPr lang="en-GB" dirty="0"/>
              <a:t>2022. </a:t>
            </a:r>
          </a:p>
          <a:p>
            <a:r>
              <a:rPr lang="en-GB" dirty="0"/>
              <a:t>Paper: </a:t>
            </a:r>
            <a:r>
              <a:rPr lang="en-GB" sz="1100" dirty="0"/>
              <a:t>https://openaccess.thecvf.com/content/CVPR2022/papers/Zhao_Thin-Plate_Spline_Motion_Model_for_Image_Animation_CVPR_2022_paper.pdf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253" y="3144892"/>
            <a:ext cx="131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Video input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9367087" y="2228800"/>
            <a:ext cx="2320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input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61264" y="5122352"/>
            <a:ext cx="8306435" cy="3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2350" y="3538117"/>
            <a:ext cx="1173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8"/>
          <p:cNvSpPr txBox="1"/>
          <p:nvPr>
            <p:custDataLst>
              <p:tags r:id="rId2"/>
            </p:custDataLst>
          </p:nvPr>
        </p:nvSpPr>
        <p:spPr>
          <a:xfrm rot="16200000">
            <a:off x="9639935" y="4055110"/>
            <a:ext cx="17741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Video </a:t>
            </a:r>
            <a:r>
              <a:rPr lang="en-US" altLang="en-GB" dirty="0"/>
              <a:t>out</a:t>
            </a:r>
            <a:r>
              <a:rPr lang="en-GB" dirty="0"/>
              <a:t>put</a:t>
            </a:r>
          </a:p>
        </p:txBody>
      </p:sp>
      <p:cxnSp>
        <p:nvCxnSpPr>
          <p:cNvPr id="4" name="Straight Connector 11"/>
          <p:cNvCxnSpPr/>
          <p:nvPr>
            <p:custDataLst>
              <p:tags r:id="rId3"/>
            </p:custDataLst>
          </p:nvPr>
        </p:nvCxnSpPr>
        <p:spPr>
          <a:xfrm flipV="1">
            <a:off x="1975869" y="2161982"/>
            <a:ext cx="8263890" cy="13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95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sz="4400" dirty="0">
                <a:solidFill>
                  <a:srgbClr val="0070C0"/>
                </a:solidFill>
              </a:rPr>
              <a:t>Interpretability versus flexibility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-1" r="4534" b="34631"/>
          <a:stretch>
            <a:fillRect/>
          </a:stretch>
        </p:blipFill>
        <p:spPr bwMode="auto">
          <a:xfrm>
            <a:off x="3324225" y="2604295"/>
            <a:ext cx="5857875" cy="29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8025" y="63762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Interpreted from:</a:t>
            </a:r>
          </a:p>
          <a:p>
            <a:r>
              <a:rPr lang="en-GB" sz="1100" dirty="0"/>
              <a:t> https://sdcastillo.github.io/PA-R-Study-Manual/bias-variance-trade-off.html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485901" y="2552700"/>
            <a:ext cx="1924050" cy="10477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934449" y="1438275"/>
            <a:ext cx="27576" cy="4714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2975" y="6133574"/>
            <a:ext cx="10458450" cy="195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5424" y="1603573"/>
            <a:ext cx="1967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	</a:t>
            </a:r>
            <a:r>
              <a:rPr lang="en-GB" dirty="0"/>
              <a:t>	-Lasso</a:t>
            </a:r>
          </a:p>
          <a:p>
            <a:r>
              <a:rPr lang="en-GB" dirty="0"/>
              <a:t>		      -OLS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0575" y="6285191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Flexibility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86170" y="342100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Interpretability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484325" y="515454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425455" y="166530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229967" y="613357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0806390" y="61153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9134924" y="556233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Supervised vs 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497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6600"/>
                    </a:solidFill>
                  </a:rPr>
                  <a:t>Supervised</a:t>
                </a:r>
                <a:r>
                  <a:rPr lang="en-US" sz="2400" dirty="0"/>
                  <a:t> learning</a:t>
                </a:r>
              </a:p>
              <a:p>
                <a:r>
                  <a:rPr lang="en-US" sz="2400" dirty="0">
                    <a:solidFill>
                      <a:srgbClr val="FF6600"/>
                    </a:solidFill>
                  </a:rPr>
                  <a:t>there is a response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each observation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data: (X,Y)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goals: inference and/or prediction: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acc>
                      <m:accPr>
                        <m:chr m:val="̂"/>
                        <m:ctrlPr>
                          <a:rPr lang="en-GB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GB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model examples: linear regression, GAM, random forest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4975" cy="4351338"/>
              </a:xfrm>
              <a:blipFill>
                <a:blip r:embed="rId2"/>
                <a:stretch>
                  <a:fillRect l="-1657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51497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6600"/>
                    </a:solidFill>
                  </a:rPr>
                  <a:t>Unsupervised</a:t>
                </a:r>
                <a:r>
                  <a:rPr lang="en-US" sz="2400" dirty="0"/>
                  <a:t> learning</a:t>
                </a:r>
              </a:p>
              <a:p>
                <a:r>
                  <a:rPr lang="en-US" sz="2400" dirty="0">
                    <a:solidFill>
                      <a:srgbClr val="FF6600"/>
                    </a:solidFill>
                  </a:rPr>
                  <a:t>there is no response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each observation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data: (X)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goals: understand relationship between variables or observations: (X)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𝐺𝑟𝑜𝑢𝑝𝑠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model examples: principal component analysis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514975" cy="4351338"/>
              </a:xfrm>
              <a:blipFill>
                <a:blip r:embed="rId3"/>
                <a:stretch>
                  <a:fillRect l="-1657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168965"/>
            <a:ext cx="10515600" cy="132556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5" y="1681810"/>
            <a:ext cx="4741602" cy="5007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Regression</a:t>
            </a:r>
          </a:p>
          <a:p>
            <a:r>
              <a:rPr lang="en-US" sz="2400" dirty="0"/>
              <a:t>adapted to a </a:t>
            </a:r>
            <a:r>
              <a:rPr lang="en-US" sz="2400" dirty="0">
                <a:solidFill>
                  <a:srgbClr val="FF6600"/>
                </a:solidFill>
              </a:rPr>
              <a:t>quantitative response</a:t>
            </a:r>
          </a:p>
          <a:p>
            <a:pPr lvl="1"/>
            <a:r>
              <a:rPr lang="en-US" sz="2000" dirty="0"/>
              <a:t>continuous response: </a:t>
            </a:r>
          </a:p>
          <a:p>
            <a:pPr lvl="2"/>
            <a:r>
              <a:rPr lang="en-US" sz="1600" dirty="0"/>
              <a:t>linear regression</a:t>
            </a:r>
          </a:p>
          <a:p>
            <a:pPr lvl="1"/>
            <a:r>
              <a:rPr lang="en-US" sz="2000" dirty="0"/>
              <a:t>discrete response:</a:t>
            </a:r>
          </a:p>
          <a:p>
            <a:pPr lvl="2"/>
            <a:r>
              <a:rPr lang="en-US" sz="1600" dirty="0"/>
              <a:t>Count variable: Poisson, Binomial models</a:t>
            </a:r>
          </a:p>
          <a:p>
            <a:pPr marL="914400" lvl="2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Classification</a:t>
            </a:r>
          </a:p>
          <a:p>
            <a:r>
              <a:rPr lang="en-US" sz="2400" dirty="0"/>
              <a:t>adapted to a </a:t>
            </a:r>
            <a:r>
              <a:rPr lang="en-US" sz="2400" dirty="0">
                <a:solidFill>
                  <a:srgbClr val="FF6600"/>
                </a:solidFill>
              </a:rPr>
              <a:t>qualitative response</a:t>
            </a:r>
          </a:p>
          <a:p>
            <a:pPr lvl="1"/>
            <a:r>
              <a:rPr lang="en-US" sz="2000" dirty="0"/>
              <a:t>binary response: </a:t>
            </a:r>
          </a:p>
          <a:p>
            <a:pPr lvl="2"/>
            <a:r>
              <a:rPr lang="en-US" sz="1600" dirty="0"/>
              <a:t>logistic regression</a:t>
            </a:r>
          </a:p>
          <a:p>
            <a:pPr lvl="1"/>
            <a:r>
              <a:rPr lang="en-US" sz="2000" dirty="0"/>
              <a:t>multi-class response:</a:t>
            </a:r>
          </a:p>
          <a:p>
            <a:pPr lvl="2"/>
            <a:r>
              <a:rPr lang="en-US" sz="1600" dirty="0"/>
              <a:t>logistic regression, K-nearest neighbors </a:t>
            </a:r>
          </a:p>
          <a:p>
            <a:pPr marL="914400" lvl="2" indent="0">
              <a:buNone/>
            </a:pP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5466522" y="1681810"/>
            <a:ext cx="6569765" cy="5007225"/>
            <a:chOff x="5466522" y="1681810"/>
            <a:chExt cx="6569765" cy="5007225"/>
          </a:xfrm>
        </p:grpSpPr>
        <p:sp>
          <p:nvSpPr>
            <p:cNvPr id="6" name="Rectangle: Folded Corner 5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260350"/>
            <a:ext cx="10515600" cy="400111"/>
          </a:xfrm>
        </p:spPr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Model accuracy – regression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52424" y="1253331"/>
                <a:ext cx="592455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solidFill>
                      <a:srgbClr val="FF6600"/>
                    </a:solidFill>
                  </a:rPr>
                  <a:t>“no free lunch”: no method is best over all possible datasets</a:t>
                </a:r>
              </a:p>
              <a:p>
                <a:r>
                  <a:rPr lang="en-US" sz="1800" dirty="0"/>
                  <a:t>usually, we are interested in evaluating the performance ‘</a:t>
                </a:r>
                <a:r>
                  <a:rPr lang="en-US" sz="1800" dirty="0">
                    <a:solidFill>
                      <a:srgbClr val="FF6600"/>
                    </a:solidFill>
                  </a:rPr>
                  <a:t>out-of-sample</a:t>
                </a:r>
                <a:r>
                  <a:rPr lang="en-US" sz="1800" dirty="0"/>
                  <a:t>’ i.e., on the test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not on the training data</a:t>
                </a:r>
              </a:p>
              <a:p>
                <a:r>
                  <a:rPr lang="en-US" altLang="zh-CN" sz="1800" dirty="0">
                    <a:solidFill>
                      <a:srgbClr val="FF6600"/>
                    </a:solidFill>
                  </a:rPr>
                  <a:t>no guarantee that high accuracy on training set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1800" dirty="0">
                    <a:solidFill>
                      <a:srgbClr val="FF6600"/>
                    </a:solidFill>
                  </a:rPr>
                  <a:t> high accuracy on </a:t>
                </a:r>
                <a:r>
                  <a:rPr lang="en-US" altLang="zh-CN" sz="1800">
                    <a:solidFill>
                      <a:srgbClr val="FF6600"/>
                    </a:solidFill>
                  </a:rPr>
                  <a:t>test set</a:t>
                </a:r>
                <a:endParaRPr lang="en-US" sz="1800" dirty="0"/>
              </a:p>
              <a:p>
                <a:r>
                  <a:rPr lang="en-US" sz="1800" dirty="0"/>
                  <a:t>some commonly-used model performance metrics in regression settings are the </a:t>
                </a:r>
                <a:r>
                  <a:rPr lang="en-US" altLang="zh-CN" sz="1800" dirty="0"/>
                  <a:t>root mean square error (</a:t>
                </a:r>
                <a:r>
                  <a:rPr lang="en-US" altLang="zh-CN" sz="1800" dirty="0" err="1"/>
                  <a:t>rmse</a:t>
                </a:r>
                <a:r>
                  <a:rPr lang="en-US" altLang="zh-CN" sz="1800" dirty="0"/>
                  <a:t>) and the mean absolute error (</a:t>
                </a:r>
                <a:r>
                  <a:rPr lang="en-US" altLang="zh-CN" sz="1800" dirty="0" err="1"/>
                  <a:t>mae</a:t>
                </a:r>
                <a:r>
                  <a:rPr lang="en-US" altLang="zh-CN" sz="1800" dirty="0"/>
                  <a:t>):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𝑟𝑚𝑠𝑒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𝑚𝑎𝑒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: total number of observations in the test dataset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424" y="1253331"/>
                <a:ext cx="5924550" cy="4351338"/>
              </a:xfrm>
              <a:blipFill>
                <a:blip r:embed="rId3"/>
                <a:stretch>
                  <a:fillRect l="-720" t="-1403" r="-514" b="-281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400800" y="1314450"/>
            <a:ext cx="5619750" cy="4688785"/>
            <a:chOff x="5466522" y="1681810"/>
            <a:chExt cx="6569765" cy="5007225"/>
          </a:xfrm>
        </p:grpSpPr>
        <p:sp>
          <p:nvSpPr>
            <p:cNvPr id="9" name="Rectangle: Folded Corner 8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880"/>
            <a:ext cx="5608320" cy="5026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Tx/>
              <a:buSzTx/>
              <a:buFontTx/>
            </a:pPr>
            <a:r>
              <a:rPr lang="en-US" sz="44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Variance – bias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2224" y="1678584"/>
                <a:ext cx="4943475" cy="4749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6600"/>
                    </a:solidFill>
                  </a:rPr>
                  <a:t>Variance</a:t>
                </a:r>
                <a:r>
                  <a:rPr lang="en-US" sz="2800" dirty="0"/>
                  <a:t>: amount by which</a:t>
                </a:r>
                <a:r>
                  <a:rPr lang="en-GB" sz="28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800" dirty="0"/>
                  <a:t> would change if we estimated it using a different training dataset</a:t>
                </a:r>
              </a:p>
              <a:p>
                <a:endParaRPr lang="en-US" sz="2800" dirty="0"/>
              </a:p>
              <a:p>
                <a:r>
                  <a:rPr lang="en-US" sz="2800" dirty="0">
                    <a:solidFill>
                      <a:srgbClr val="FF6600"/>
                    </a:solidFill>
                  </a:rPr>
                  <a:t>Bias</a:t>
                </a:r>
                <a:r>
                  <a:rPr lang="en-US" sz="2800" dirty="0"/>
                  <a:t>:  error inherent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zh-CN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which is present even with an infinite training data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GB" altLang="zh-CN" sz="2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GB" altLang="zh-CN" sz="2800" dirty="0">
                    <a:solidFill>
                      <a:srgbClr val="FF660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zh-CN" sz="2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))+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𝐵𝑖𝑎𝑠</m:t>
                            </m:r>
                            <m:d>
                              <m:dPr>
                                <m:ctrlPr>
                                  <a:rPr lang="en-US" altLang="zh-CN" sz="2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altLang="zh-CN" sz="2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24" y="1678584"/>
                <a:ext cx="4943475" cy="4749249"/>
              </a:xfrm>
              <a:prstGeom prst="rect">
                <a:avLst/>
              </a:prstGeom>
              <a:blipFill>
                <a:blip r:embed="rId5"/>
                <a:stretch>
                  <a:fillRect l="-2589" t="-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520542" y="650376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From </a:t>
            </a:r>
            <a:r>
              <a:rPr lang="en-US" altLang="zh-CN" sz="1000" b="0" i="0" dirty="0">
                <a:effectLst/>
                <a:latin typeface="verdana" panose="020B0604030504040204" pitchFamily="34" charset="0"/>
                <a:hlinkClick r:id="rId6"/>
              </a:rPr>
              <a:t>http://scott.fortmann-roe.com/docs/BiasVariance.html</a:t>
            </a:r>
            <a:r>
              <a:rPr lang="en-US" altLang="zh-CN" sz="1000" b="0" i="0" dirty="0">
                <a:effectLst/>
                <a:latin typeface="verdana" panose="020B0604030504040204" pitchFamily="34" charset="0"/>
              </a:rPr>
              <a:t> in: </a:t>
            </a:r>
            <a:r>
              <a:rPr lang="en-GB" sz="1000" dirty="0"/>
              <a:t>https://www.cs.cornell.edu/courses/cs4780/2018fa/lectures/lecturenote12.html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15A6F35-0127-15AA-C76C-D0EF3C39C7E9}"/>
              </a:ext>
            </a:extLst>
          </p:cNvPr>
          <p:cNvSpPr/>
          <p:nvPr/>
        </p:nvSpPr>
        <p:spPr>
          <a:xfrm>
            <a:off x="830262" y="1678267"/>
            <a:ext cx="461962" cy="3060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9EEFB-B9F4-883A-789A-A024018EC386}"/>
              </a:ext>
            </a:extLst>
          </p:cNvPr>
          <p:cNvSpPr txBox="1"/>
          <p:nvPr/>
        </p:nvSpPr>
        <p:spPr>
          <a:xfrm rot="16200000">
            <a:off x="-300831" y="2953040"/>
            <a:ext cx="1800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6600"/>
                </a:solidFill>
              </a:rPr>
              <a:t>Reducible error</a:t>
            </a:r>
            <a:endParaRPr lang="zh-CN" altLang="en-US" sz="2000" dirty="0">
              <a:solidFill>
                <a:srgbClr val="FF66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sz="44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Variance – bias trade-off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625"/>
            <a:ext cx="3181350" cy="3843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Usually, more flexible/complex models have lower bias but higher variance</a:t>
            </a:r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723390"/>
            <a:ext cx="7161530" cy="44678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81066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000" dirty="0"/>
              <a:t>From </a:t>
            </a:r>
            <a:r>
              <a:rPr lang="en-US" altLang="zh-CN" sz="10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r>
              <a:rPr lang="en-US" altLang="zh-CN" sz="1000" b="0" i="0" dirty="0">
                <a:effectLst/>
                <a:latin typeface="verdana" panose="020B0604030504040204" pitchFamily="34" charset="0"/>
              </a:rPr>
              <a:t> in: </a:t>
            </a:r>
            <a:r>
              <a:rPr lang="en-GB" altLang="zh-CN" sz="1000" dirty="0"/>
              <a:t>https://www.cs.cornell.edu/courses/cs4780/2018fa/lectures/lecturenote12.html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260350"/>
            <a:ext cx="10515600" cy="400111"/>
          </a:xfrm>
        </p:spPr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Model accuracy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41822" y="1314450"/>
                <a:ext cx="5254178" cy="5499894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solidFill>
                      <a:srgbClr val="FF6600"/>
                    </a:solidFill>
                  </a:rPr>
                  <a:t>“no free lunch”: no method is best over all possible datasets</a:t>
                </a:r>
              </a:p>
              <a:p>
                <a:r>
                  <a:rPr lang="en-US" altLang="zh-CN" sz="1800" dirty="0"/>
                  <a:t>usually, we are interested in evaluating the performance ‘</a:t>
                </a:r>
                <a:r>
                  <a:rPr lang="en-US" altLang="zh-CN" sz="1800" dirty="0">
                    <a:solidFill>
                      <a:srgbClr val="FF6600"/>
                    </a:solidFill>
                  </a:rPr>
                  <a:t>out-of-sample</a:t>
                </a:r>
                <a:r>
                  <a:rPr lang="en-US" altLang="zh-CN" sz="1800" dirty="0"/>
                  <a:t>’ i.e., on the test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not on the training data</a:t>
                </a:r>
              </a:p>
              <a:p>
                <a:r>
                  <a:rPr lang="en-US" altLang="zh-CN" sz="1800" dirty="0">
                    <a:solidFill>
                      <a:srgbClr val="FF6600"/>
                    </a:solidFill>
                  </a:rPr>
                  <a:t>no guarantee that high accuracy on training set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1800" dirty="0">
                    <a:solidFill>
                      <a:srgbClr val="FF6600"/>
                    </a:solidFill>
                  </a:rPr>
                  <a:t> high accuracy on test </a:t>
                </a:r>
                <a:r>
                  <a:rPr lang="en-US" altLang="zh-CN" sz="1800" dirty="0" err="1">
                    <a:solidFill>
                      <a:srgbClr val="FF6600"/>
                    </a:solidFill>
                  </a:rPr>
                  <a:t>test</a:t>
                </a:r>
                <a:endParaRPr lang="en-US" altLang="zh-CN" sz="1800" dirty="0"/>
              </a:p>
              <a:p>
                <a:r>
                  <a:rPr lang="en-US" altLang="zh-CN" sz="1800" dirty="0"/>
                  <a:t>A commonly-used model performance metric in classification settings is:</a:t>
                </a:r>
                <a:endParaRPr lang="en-US" sz="18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test error rate (fraction of incorrect classifications):</a:t>
                </a:r>
              </a:p>
              <a:p>
                <a:pPr lvl="1"/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457200" lvl="1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is an </a:t>
                </a:r>
                <a:r>
                  <a:rPr lang="en-US" sz="1800" i="1" dirty="0"/>
                  <a:t>indicator variable</a:t>
                </a:r>
                <a:r>
                  <a:rPr lang="en-US" sz="1800" dirty="0"/>
                  <a:t> that takes value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800" dirty="0"/>
                  <a:t>, and 0 otherwise.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822" y="1314450"/>
                <a:ext cx="5254178" cy="5499894"/>
              </a:xfrm>
              <a:blipFill>
                <a:blip r:embed="rId3"/>
                <a:stretch>
                  <a:fillRect l="-696" t="-1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09730" y="1314450"/>
            <a:ext cx="5810819" cy="4688785"/>
            <a:chOff x="5466522" y="1681810"/>
            <a:chExt cx="6569765" cy="5007225"/>
          </a:xfrm>
        </p:grpSpPr>
        <p:sp>
          <p:nvSpPr>
            <p:cNvPr id="9" name="Rectangle: Folded Corner 8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4287D9D6-CEE4-61D2-B5E4-599DFA922A01}"/>
              </a:ext>
            </a:extLst>
          </p:cNvPr>
          <p:cNvSpPr/>
          <p:nvPr/>
        </p:nvSpPr>
        <p:spPr>
          <a:xfrm>
            <a:off x="544198" y="1501782"/>
            <a:ext cx="177421" cy="1609908"/>
          </a:xfrm>
          <a:prstGeom prst="leftBr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EA0A9-7644-FE4C-CB7A-0BDAD0C3FACB}"/>
              </a:ext>
            </a:extLst>
          </p:cNvPr>
          <p:cNvSpPr txBox="1"/>
          <p:nvPr/>
        </p:nvSpPr>
        <p:spPr>
          <a:xfrm rot="16200000">
            <a:off x="-831557" y="1894983"/>
            <a:ext cx="2323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6600"/>
                </a:solidFill>
              </a:rPr>
              <a:t>Identical to regression</a:t>
            </a:r>
            <a:endParaRPr lang="zh-CN" altLang="en-US" sz="14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9"/>
          <a:stretch>
            <a:fillRect/>
          </a:stretch>
        </p:blipFill>
        <p:spPr bwMode="auto">
          <a:xfrm>
            <a:off x="5695564" y="1332878"/>
            <a:ext cx="6181518" cy="54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4" y="365125"/>
            <a:ext cx="10515600" cy="132556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Bayes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575" y="1825625"/>
                <a:ext cx="43148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test error rate can be </a:t>
                </a:r>
                <a:r>
                  <a:rPr lang="en-US" sz="2000" b="1" dirty="0"/>
                  <a:t>best minimized </a:t>
                </a:r>
                <a:r>
                  <a:rPr lang="en-US" sz="2000" dirty="0"/>
                  <a:t>(on average) – Bayes error rate – by the </a:t>
                </a:r>
                <a:r>
                  <a:rPr lang="en-US" sz="2000" b="1" dirty="0"/>
                  <a:t>Bayes classifier 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 classifier assigns each test observation to the most likely class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given its predictor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for which: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</a:t>
                </a:r>
                <a:r>
                  <a:rPr lang="en-US" sz="2000" b="1" dirty="0"/>
                  <a:t>largest</a:t>
                </a:r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Ex: two-class problem, it predicts class “orange” if: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   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class blue otherwise.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 classifier prediction is determined by the </a:t>
                </a:r>
                <a:r>
                  <a:rPr lang="en-US" sz="2000" b="1" dirty="0"/>
                  <a:t>Bayes decision boundary</a:t>
                </a:r>
                <a:r>
                  <a:rPr lang="en-US" sz="2000" dirty="0"/>
                  <a:t>. Ex: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  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GB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1825625"/>
                <a:ext cx="4314825" cy="4351338"/>
              </a:xfrm>
              <a:blipFill>
                <a:blip r:embed="rId4"/>
                <a:stretch>
                  <a:fillRect l="-1471" t="-1744" r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392234">
            <a:off x="10159267" y="2058517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Bayes decision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boundary</a:t>
            </a:r>
            <a:endParaRPr lang="en-GB" sz="2400" dirty="0">
              <a:solidFill>
                <a:srgbClr val="7030A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3F4363-7DEE-5C0C-F2BF-B55623F33905}"/>
              </a:ext>
            </a:extLst>
          </p:cNvPr>
          <p:cNvCxnSpPr>
            <a:cxnSpLocks/>
          </p:cNvCxnSpPr>
          <p:nvPr/>
        </p:nvCxnSpPr>
        <p:spPr>
          <a:xfrm>
            <a:off x="7752522" y="2387600"/>
            <a:ext cx="0" cy="1606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3C5EE6-432B-9761-242B-63B8CDA4C302}"/>
              </a:ext>
            </a:extLst>
          </p:cNvPr>
          <p:cNvCxnSpPr>
            <a:cxnSpLocks/>
          </p:cNvCxnSpPr>
          <p:nvPr/>
        </p:nvCxnSpPr>
        <p:spPr>
          <a:xfrm>
            <a:off x="10432222" y="5524500"/>
            <a:ext cx="0" cy="1606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CA29E-59BC-1A77-1B46-CD20A8B88BA4}"/>
                  </a:ext>
                </a:extLst>
              </p:cNvPr>
              <p:cNvSpPr txBox="1"/>
              <p:nvPr/>
            </p:nvSpPr>
            <p:spPr>
              <a:xfrm>
                <a:off x="8871833" y="6287982"/>
                <a:ext cx="298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6CA29E-59BC-1A77-1B46-CD20A8B8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833" y="6287982"/>
                <a:ext cx="298672" cy="276999"/>
              </a:xfrm>
              <a:prstGeom prst="rect">
                <a:avLst/>
              </a:prstGeom>
              <a:blipFill>
                <a:blip r:embed="rId5"/>
                <a:stretch>
                  <a:fillRect l="-16327" r="-8163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359858-1C80-43AA-4360-9909DF08276E}"/>
                  </a:ext>
                </a:extLst>
              </p:cNvPr>
              <p:cNvSpPr txBox="1"/>
              <p:nvPr/>
            </p:nvSpPr>
            <p:spPr>
              <a:xfrm>
                <a:off x="5806900" y="3152282"/>
                <a:ext cx="303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359858-1C80-43AA-4360-9909DF08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900" y="3152282"/>
                <a:ext cx="303993" cy="276999"/>
              </a:xfrm>
              <a:prstGeom prst="rect">
                <a:avLst/>
              </a:prstGeom>
              <a:blipFill>
                <a:blip r:embed="rId6"/>
                <a:stretch>
                  <a:fillRect l="-18367" r="-8163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6822CD9-52FB-2B26-F018-00FD8468918D}"/>
              </a:ext>
            </a:extLst>
          </p:cNvPr>
          <p:cNvSpPr txBox="1"/>
          <p:nvPr/>
        </p:nvSpPr>
        <p:spPr>
          <a:xfrm>
            <a:off x="5872534" y="5102153"/>
            <a:ext cx="82105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Grid points</a:t>
            </a:r>
            <a:endParaRPr lang="en-GB" sz="1100" dirty="0"/>
          </a:p>
        </p:txBody>
      </p:sp>
      <p:sp>
        <p:nvSpPr>
          <p:cNvPr id="12" name="Star: 4 Points 29">
            <a:extLst>
              <a:ext uri="{FF2B5EF4-FFF2-40B4-BE49-F238E27FC236}">
                <a16:creationId xmlns:a16="http://schemas.microsoft.com/office/drawing/2014/main" id="{8414C4CA-8C09-F4B6-7A65-A2E862811D23}"/>
              </a:ext>
            </a:extLst>
          </p:cNvPr>
          <p:cNvSpPr/>
          <p:nvPr/>
        </p:nvSpPr>
        <p:spPr>
          <a:xfrm>
            <a:off x="2605740" y="4433777"/>
            <a:ext cx="131483" cy="215917"/>
          </a:xfrm>
          <a:prstGeom prst="star4">
            <a:avLst/>
          </a:prstGeom>
          <a:solidFill>
            <a:srgbClr val="FFC000"/>
          </a:solidFill>
          <a:ln>
            <a:solidFill>
              <a:srgbClr val="E7A0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ar: 4 Points 29">
            <a:extLst>
              <a:ext uri="{FF2B5EF4-FFF2-40B4-BE49-F238E27FC236}">
                <a16:creationId xmlns:a16="http://schemas.microsoft.com/office/drawing/2014/main" id="{AF4E7422-B79D-9223-20B4-9AE4E7DE7C2C}"/>
              </a:ext>
            </a:extLst>
          </p:cNvPr>
          <p:cNvSpPr/>
          <p:nvPr/>
        </p:nvSpPr>
        <p:spPr>
          <a:xfrm>
            <a:off x="2660032" y="5751786"/>
            <a:ext cx="131483" cy="215917"/>
          </a:xfrm>
          <a:prstGeom prst="star4">
            <a:avLst/>
          </a:prstGeom>
          <a:solidFill>
            <a:srgbClr val="7818B8"/>
          </a:solidFill>
          <a:ln>
            <a:solidFill>
              <a:srgbClr val="781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4 Points 29">
            <a:extLst>
              <a:ext uri="{FF2B5EF4-FFF2-40B4-BE49-F238E27FC236}">
                <a16:creationId xmlns:a16="http://schemas.microsoft.com/office/drawing/2014/main" id="{7F1D987B-1C1C-5529-F6FD-FD2D5A9EB7BC}"/>
              </a:ext>
            </a:extLst>
          </p:cNvPr>
          <p:cNvSpPr/>
          <p:nvPr/>
        </p:nvSpPr>
        <p:spPr>
          <a:xfrm>
            <a:off x="6473326" y="4257595"/>
            <a:ext cx="54292" cy="82961"/>
          </a:xfrm>
          <a:prstGeom prst="star4">
            <a:avLst/>
          </a:prstGeom>
          <a:solidFill>
            <a:srgbClr val="FF0000"/>
          </a:solidFill>
          <a:ln>
            <a:solidFill>
              <a:srgbClr val="E7A0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4 Points 29">
            <a:extLst>
              <a:ext uri="{FF2B5EF4-FFF2-40B4-BE49-F238E27FC236}">
                <a16:creationId xmlns:a16="http://schemas.microsoft.com/office/drawing/2014/main" id="{445DCA85-5710-F9CD-01A8-65F97648BC25}"/>
              </a:ext>
            </a:extLst>
          </p:cNvPr>
          <p:cNvSpPr/>
          <p:nvPr/>
        </p:nvSpPr>
        <p:spPr>
          <a:xfrm>
            <a:off x="6778984" y="4927634"/>
            <a:ext cx="54292" cy="82961"/>
          </a:xfrm>
          <a:prstGeom prst="star4">
            <a:avLst/>
          </a:prstGeom>
          <a:solidFill>
            <a:srgbClr val="7818B8"/>
          </a:solidFill>
          <a:ln>
            <a:solidFill>
              <a:srgbClr val="781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C09DE1-EA38-379B-37C1-C244F9747E76}"/>
              </a:ext>
            </a:extLst>
          </p:cNvPr>
          <p:cNvCxnSpPr/>
          <p:nvPr/>
        </p:nvCxnSpPr>
        <p:spPr>
          <a:xfrm flipV="1">
            <a:off x="6407296" y="5010595"/>
            <a:ext cx="291216" cy="9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F7C6BA-8DE8-0479-0AE0-B8B55D0D9BF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283064" y="4433777"/>
            <a:ext cx="190262" cy="66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364490"/>
            <a:ext cx="10515600" cy="673735"/>
          </a:xfrm>
        </p:spPr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K-nearest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575" y="1179195"/>
                <a:ext cx="4540885" cy="547878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theory, Bayes classifier is optimal. In practice, however, we do not know the conditional distribution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and therefore we cannot compute it…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 classifier remains an unattainable gold standard against which methods are compared.</a:t>
                </a:r>
              </a:p>
              <a:p>
                <a:pPr marL="0" indent="0">
                  <a:buNone/>
                </a:pPr>
                <a:r>
                  <a:rPr lang="en-US" sz="2000" dirty="0"/>
                  <a:t>One common approach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is the K-nearest neighbor (KNN) classifier. For a positive integer K and test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KNN: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Identify K points in training data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Estimate the conditional probability for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as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whose response value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Classify the test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to the class with the largest probability from equation below</a:t>
                </a:r>
              </a:p>
              <a:p>
                <a:pPr marL="0" indent="0">
                  <a:buNone/>
                </a:pPr>
                <a:r>
                  <a:rPr lang="en-US" sz="2000" dirty="0"/>
                  <a:t>Ex of a two-class,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“orange” or “purple”: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1179195"/>
                <a:ext cx="4540885" cy="5478780"/>
              </a:xfrm>
              <a:blipFill>
                <a:blip r:embed="rId2"/>
                <a:stretch>
                  <a:fillRect l="-805" t="-1557" r="-1611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50" y="1476895"/>
            <a:ext cx="5472076" cy="3132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77425" y="6182217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Bayes decision boundary</a:t>
            </a:r>
            <a:endParaRPr lang="en-GB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535266" y="6313022"/>
            <a:ext cx="342159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77425" y="6421275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KNN decision boundary</a:t>
            </a:r>
            <a:endParaRPr lang="en-GB" sz="11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35266" y="6552080"/>
            <a:ext cx="3421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71484" y="4499682"/>
            <a:ext cx="2363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decision boundary too flexible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993699" y="4499683"/>
            <a:ext cx="2558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decision boundary not flexible enough</a:t>
            </a:r>
            <a:endParaRPr lang="en-GB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9834" t="28405" r="60187" b="22404"/>
          <a:stretch>
            <a:fillRect/>
          </a:stretch>
        </p:blipFill>
        <p:spPr>
          <a:xfrm>
            <a:off x="5612260" y="5117164"/>
            <a:ext cx="1640526" cy="15408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834" t="28405" r="60187" b="22404"/>
          <a:stretch>
            <a:fillRect/>
          </a:stretch>
        </p:blipFill>
        <p:spPr>
          <a:xfrm>
            <a:off x="7632530" y="5047372"/>
            <a:ext cx="1640526" cy="15408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6000" y="659639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K=1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7436" y="6570360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K=100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225415" y="5665378"/>
            <a:ext cx="155045" cy="14134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595660" y="4969374"/>
            <a:ext cx="1640525" cy="16188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tar: 4 Points 26"/>
          <p:cNvSpPr/>
          <p:nvPr/>
        </p:nvSpPr>
        <p:spPr>
          <a:xfrm>
            <a:off x="6277611" y="5686382"/>
            <a:ext cx="54292" cy="82961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tar: 4 Points 28"/>
          <p:cNvSpPr/>
          <p:nvPr/>
        </p:nvSpPr>
        <p:spPr>
          <a:xfrm>
            <a:off x="8277436" y="5622900"/>
            <a:ext cx="54292" cy="82961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tar: 4 Points 29"/>
          <p:cNvSpPr/>
          <p:nvPr/>
        </p:nvSpPr>
        <p:spPr>
          <a:xfrm>
            <a:off x="9679199" y="6032484"/>
            <a:ext cx="54292" cy="82961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877425" y="5943159"/>
                <a:ext cx="12791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test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endParaRPr lang="en-GB" sz="11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25" y="5943159"/>
                <a:ext cx="1279196" cy="261610"/>
              </a:xfrm>
              <a:prstGeom prst="rect">
                <a:avLst/>
              </a:prstGeom>
              <a:blipFill rotWithShape="1">
                <a:blip r:embed="rId4"/>
                <a:stretch>
                  <a:fillRect t="-74" r="2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107" y="323275"/>
            <a:ext cx="8427308" cy="140488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Fundamentals</a:t>
            </a:r>
            <a:r>
              <a:rPr lang="en-GB" sz="54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885" y="2511425"/>
            <a:ext cx="8549640" cy="3320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楷体" panose="02010609060101010101" charset="-122"/>
                <a:sym typeface="+mn-ea"/>
              </a:rPr>
              <a:t>CH.02 Statistical learning</a:t>
            </a:r>
            <a:endParaRPr lang="en-GB" sz="2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098" name="Picture 2" descr="Free web network globe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807722" y="1807724"/>
            <a:ext cx="6857998" cy="32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dirty="0"/>
              <a:t>Example for K=3-nearest neighbor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27029" cy="18816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"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  <m: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"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       </m:t>
                            </m:r>
                          </m:e>
                        </m:d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orange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0+0+1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GB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"</m:t>
                            </m:r>
                            <m:r>
                              <m:rPr>
                                <m:sty m:val="p"/>
                              </m:rPr>
                              <a:rPr lang="en-GB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purple</m:t>
                            </m:r>
                            <m: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"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=       </m:t>
                            </m:r>
                          </m:e>
                        </m:d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m:rPr>
                            <m:sty m:val="p"/>
                          </m:rPr>
                          <a:rPr lang="en-GB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purple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1+1+0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GB" sz="2200" dirty="0"/>
                  <a:t>Therefore, KNN (k=3) predicts that      belongs to the blue class </a:t>
                </a:r>
              </a:p>
              <a:p>
                <a:pPr marL="0" indent="0">
                  <a:buNone/>
                </a:pPr>
                <a:endParaRPr lang="en-GB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27029" cy="1881675"/>
              </a:xfrm>
              <a:blipFill>
                <a:blip r:embed="rId2"/>
                <a:stretch>
                  <a:fillRect l="-808" t="-26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793" y="3429000"/>
            <a:ext cx="3009900" cy="3133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054346" y="3847466"/>
            <a:ext cx="1640525" cy="1618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4 Points 6"/>
          <p:cNvSpPr/>
          <p:nvPr/>
        </p:nvSpPr>
        <p:spPr>
          <a:xfrm>
            <a:off x="9779666" y="4500992"/>
            <a:ext cx="180764" cy="211842"/>
          </a:xfrm>
          <a:prstGeom prst="star4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r: 4 Points 8"/>
          <p:cNvSpPr/>
          <p:nvPr/>
        </p:nvSpPr>
        <p:spPr>
          <a:xfrm>
            <a:off x="5053644" y="3026346"/>
            <a:ext cx="87450" cy="119270"/>
          </a:xfrm>
          <a:prstGeom prst="star4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ar: 4 Points 9"/>
          <p:cNvSpPr/>
          <p:nvPr/>
        </p:nvSpPr>
        <p:spPr>
          <a:xfrm>
            <a:off x="3604622" y="1978507"/>
            <a:ext cx="144601" cy="173698"/>
          </a:xfrm>
          <a:prstGeom prst="star4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tar: 4 Points 10"/>
          <p:cNvSpPr/>
          <p:nvPr/>
        </p:nvSpPr>
        <p:spPr>
          <a:xfrm>
            <a:off x="3559187" y="2560831"/>
            <a:ext cx="144601" cy="173698"/>
          </a:xfrm>
          <a:prstGeom prst="star4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6A0B5E-4534-D368-D176-821800E07C5B}"/>
              </a:ext>
            </a:extLst>
          </p:cNvPr>
          <p:cNvCxnSpPr>
            <a:cxnSpLocks/>
          </p:cNvCxnSpPr>
          <p:nvPr/>
        </p:nvCxnSpPr>
        <p:spPr>
          <a:xfrm flipH="1">
            <a:off x="9960430" y="2483993"/>
            <a:ext cx="1291770" cy="20169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AF7A4-D56C-4D04-6503-E35F60BABCE8}"/>
              </a:ext>
            </a:extLst>
          </p:cNvPr>
          <p:cNvSpPr txBox="1"/>
          <p:nvPr/>
        </p:nvSpPr>
        <p:spPr>
          <a:xfrm>
            <a:off x="10523475" y="1978507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grid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B13938-2F90-F7A2-2DB9-70A4FA0C0B5C}"/>
                  </a:ext>
                </a:extLst>
              </p:cNvPr>
              <p:cNvSpPr txBox="1"/>
              <p:nvPr/>
            </p:nvSpPr>
            <p:spPr>
              <a:xfrm>
                <a:off x="8304998" y="6548737"/>
                <a:ext cx="60976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B13938-2F90-F7A2-2DB9-70A4FA0C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98" y="6548737"/>
                <a:ext cx="6097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A194E-36BA-3EB8-57B6-600D881E85E1}"/>
                  </a:ext>
                </a:extLst>
              </p:cNvPr>
              <p:cNvSpPr txBox="1"/>
              <p:nvPr/>
            </p:nvSpPr>
            <p:spPr>
              <a:xfrm>
                <a:off x="5256196" y="3337968"/>
                <a:ext cx="60976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A194E-36BA-3EB8-57B6-600D881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196" y="3337968"/>
                <a:ext cx="6097604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E1419418-41BB-3287-D43F-3BD2895DB7AA}"/>
              </a:ext>
            </a:extLst>
          </p:cNvPr>
          <p:cNvSpPr/>
          <p:nvPr/>
        </p:nvSpPr>
        <p:spPr>
          <a:xfrm>
            <a:off x="10757835" y="1596467"/>
            <a:ext cx="87450" cy="119270"/>
          </a:xfrm>
          <a:prstGeom prst="star4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B4AD08-EFF1-BE32-2304-45C3651C22A8}"/>
                  </a:ext>
                </a:extLst>
              </p:cNvPr>
              <p:cNvSpPr txBox="1"/>
              <p:nvPr/>
            </p:nvSpPr>
            <p:spPr>
              <a:xfrm>
                <a:off x="10254091" y="1444414"/>
                <a:ext cx="19272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4;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6)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B4AD08-EFF1-BE32-2304-45C3651C2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91" y="1444414"/>
                <a:ext cx="1927290" cy="646331"/>
              </a:xfrm>
              <a:prstGeom prst="rect">
                <a:avLst/>
              </a:prstGeom>
              <a:blipFill>
                <a:blip r:embed="rId6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385" y="35624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9089" y="1681810"/>
                <a:ext cx="5939006" cy="500722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 dependent variable, response, label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X </a:t>
                </a:r>
                <a:r>
                  <a:rPr lang="en-US" sz="1800" dirty="0"/>
                  <a:t>: independent variable, predictor, variable, covariate, feature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n </a:t>
                </a:r>
                <a:r>
                  <a:rPr lang="en-US" sz="1800" dirty="0"/>
                  <a:t>: total number of observations</a:t>
                </a:r>
              </a:p>
              <a:p>
                <a:pPr marL="0" indent="0">
                  <a:buNone/>
                </a:pPr>
                <a:r>
                  <a:rPr lang="en-US" sz="1800" i="1" dirty="0" err="1">
                    <a:latin typeface="Cambria Math" panose="02040503050406030204" pitchFamily="18" charset="0"/>
                  </a:rPr>
                  <a:t>i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/>
                  <a:t>: index of observation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{1,…</a:t>
                </a:r>
                <a:r>
                  <a:rPr lang="en-US" sz="1800" i="1" dirty="0" err="1">
                    <a:latin typeface="Cambria Math" panose="02040503050406030204" pitchFamily="18" charset="0"/>
                  </a:rPr>
                  <a:t>i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,…n} </a:t>
                </a:r>
                <a:r>
                  <a:rPr lang="en-US" sz="1800" dirty="0">
                    <a:latin typeface="Cambria Math" panose="02040503050406030204" pitchFamily="18" charset="0"/>
                  </a:rPr>
                  <a:t>(row)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p </a:t>
                </a:r>
                <a:r>
                  <a:rPr lang="en-US" sz="1800" dirty="0"/>
                  <a:t>: total number of covariates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>j </a:t>
                </a:r>
                <a:r>
                  <a:rPr lang="en-US" sz="1800" dirty="0"/>
                  <a:t>: index of covariate 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{1,…j,…p} </a:t>
                </a:r>
                <a:r>
                  <a:rPr lang="en-US" sz="1800" dirty="0">
                    <a:latin typeface="Cambria Math" panose="02040503050406030204" pitchFamily="18" charset="0"/>
                  </a:rPr>
                  <a:t>(column)</a:t>
                </a:r>
              </a:p>
              <a:p>
                <a:pPr marL="0" indent="0">
                  <a:buNone/>
                </a:pPr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>
                    <a:latin typeface="+mj-lt"/>
                  </a:rPr>
                  <a:t>: predicted response (‘^’ hat for ‘estimated’ or ‘predicted’)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 </m:t>
                    </m:r>
                    <m:r>
                      <m:rPr>
                        <m:nor/>
                      </m:rPr>
                      <a:rPr lang="en-US" altLang="zh-CN" sz="1800" dirty="0"/>
                      <m:t>: 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true</m:t>
                    </m:r>
                    <m:r>
                      <m:rPr>
                        <m:nor/>
                      </m:rPr>
                      <a:rPr lang="en-US" altLang="zh-CN" sz="1800" dirty="0"/>
                      <m:t> 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(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unknown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) </m:t>
                    </m:r>
                    <m:r>
                      <m:rPr>
                        <m:nor/>
                      </m:rPr>
                      <a:rPr lang="en-US" altLang="zh-CN" sz="1800" dirty="0"/>
                      <m:t>function</m:t>
                    </m:r>
                    <m:r>
                      <m:rPr>
                        <m:nor/>
                      </m:rPr>
                      <a:rPr lang="en-US" altLang="zh-CN" sz="1800" b="0" i="0" dirty="0" smtClean="0"/>
                      <m:t>; </m:t>
                    </m:r>
                    <m:acc>
                      <m:accPr>
                        <m:chr m:val="̂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CN" sz="1800" dirty="0">
                    <a:latin typeface="+mj-lt"/>
                  </a:rPr>
                  <a:t>: estimated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: true (unknown) parameter ‘beta’ 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nor/>
                      </m:rPr>
                      <a:rPr lang="en-US" altLang="zh-CN" sz="1800" dirty="0"/>
                      <m:t>estimated</m:t>
                    </m:r>
                    <m:r>
                      <m:rPr>
                        <m:nor/>
                      </m:rPr>
                      <a:rPr lang="en-US" altLang="zh-CN" sz="1800" dirty="0"/>
                      <m:t> </m:t>
                    </m:r>
                    <m:r>
                      <m:rPr>
                        <m:nor/>
                      </m:rPr>
                      <a:rPr lang="en-US" altLang="zh-CN" sz="1800" dirty="0"/>
                      <m:t>parameter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/>
                  <a:t>‘beta hat’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800" i="1" dirty="0">
                    <a:latin typeface="Cambria Math" panose="02040503050406030204" pitchFamily="18" charset="0"/>
                  </a:rPr>
                  <a:t>o </a:t>
                </a:r>
                <a:r>
                  <a:rPr lang="en-US" altLang="zh-CN" sz="1800" dirty="0">
                    <a:latin typeface="+mj-lt"/>
                  </a:rPr>
                  <a:t>: index of observation </a:t>
                </a:r>
                <a:r>
                  <a:rPr lang="en-US" altLang="zh-CN" sz="1800" i="1" dirty="0">
                    <a:latin typeface="Cambria Math" panose="02040503050406030204" pitchFamily="18" charset="0"/>
                  </a:rPr>
                  <a:t>{1,…o,…M} </a:t>
                </a:r>
                <a:r>
                  <a:rPr lang="en-US" altLang="zh-CN" sz="1800" dirty="0">
                    <a:latin typeface="+mj-lt"/>
                  </a:rPr>
                  <a:t> (row in a test dataset)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+mj-lt"/>
                  </a:rPr>
                  <a:t>: a test dataset at row index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altLang="zh-CN" sz="1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1800" i="1" dirty="0">
                    <a:latin typeface="Cambria Math" panose="02040503050406030204" pitchFamily="18" charset="0"/>
                  </a:rPr>
                  <a:t>M </a:t>
                </a:r>
                <a:r>
                  <a:rPr lang="en-US" altLang="zh-CN" sz="1800" dirty="0">
                    <a:latin typeface="+mj-lt"/>
                  </a:rPr>
                  <a:t>: total number of observations in a test dataset</a:t>
                </a:r>
                <a:endParaRPr lang="en-US" sz="18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89" y="1681810"/>
                <a:ext cx="5939006" cy="5007225"/>
              </a:xfrm>
              <a:blipFill>
                <a:blip r:embed="rId2"/>
                <a:stretch>
                  <a:fillRect l="-821" t="-1218" r="-103" b="-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64823" y="1681810"/>
            <a:ext cx="5171464" cy="5007225"/>
            <a:chOff x="5466522" y="1681810"/>
            <a:chExt cx="6569765" cy="5007225"/>
          </a:xfrm>
        </p:grpSpPr>
        <p:sp>
          <p:nvSpPr>
            <p:cNvPr id="5" name="Rectangle: Folded Corner 4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17444" y="352590"/>
                <a:ext cx="10515600" cy="1325563"/>
              </a:xfrm>
            </p:spPr>
            <p:txBody>
              <a:bodyPr/>
              <a:lstStyle/>
              <a:p>
                <a:pPr algn="l">
                  <a:buClrTx/>
                  <a:buSzTx/>
                  <a:buFontTx/>
                </a:pPr>
                <a:r>
                  <a:rPr lang="en-US" dirty="0">
                    <a:solidFill>
                      <a:srgbClr val="0070C0"/>
                    </a:solidFill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7444" y="352590"/>
                <a:ext cx="10515600" cy="1325563"/>
              </a:xfrm>
              <a:blipFill rotWithShape="1">
                <a:blip r:embed="rId3"/>
                <a:stretch>
                  <a:fillRect l="-2" t="-12" r="2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7444" y="1825625"/>
                <a:ext cx="4522304" cy="4189894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sz="2300" dirty="0"/>
                  <a:t>We want to estimate </a:t>
                </a:r>
                <a14:m>
                  <m:oMath xmlns:m="http://schemas.openxmlformats.org/officeDocument/2006/math">
                    <m:r>
                      <a:rPr lang="en-GB" sz="23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300" dirty="0"/>
                  <a:t> to:</a:t>
                </a:r>
              </a:p>
              <a:p>
                <a:pPr marL="0" indent="0">
                  <a:buNone/>
                </a:pPr>
                <a:r>
                  <a:rPr lang="en-GB" sz="2300" b="1" dirty="0"/>
                  <a:t>(a) make predictions</a:t>
                </a:r>
              </a:p>
              <a:p>
                <a:pPr marL="0" indent="0">
                  <a:buNone/>
                </a:pPr>
                <a:r>
                  <a:rPr lang="en-GB" sz="2300" dirty="0"/>
                  <a:t>(b) make inference</a:t>
                </a:r>
              </a:p>
              <a:p>
                <a:pPr marL="0" indent="0">
                  <a:buNone/>
                </a:pPr>
                <a:r>
                  <a:rPr lang="en-GB" sz="2300" dirty="0"/>
                  <a:t>or both (a and b)</a:t>
                </a:r>
              </a:p>
              <a:p>
                <a:pPr marL="0" indent="0">
                  <a:buNone/>
                </a:pPr>
                <a:endParaRPr lang="en-GB" sz="2300" dirty="0"/>
              </a:p>
              <a:p>
                <a:pPr marL="0" indent="0" algn="just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GB" sz="2300" dirty="0"/>
                  <a:t>Predictions:</a:t>
                </a:r>
                <a14:m>
                  <m:oMath xmlns:m="http://schemas.openxmlformats.org/officeDocument/2006/math">
                    <m:r>
                      <a:rPr lang="en-US" sz="2300" b="0" i="0" dirty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GB" sz="23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3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2300" i="0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23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23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2300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3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300" dirty="0"/>
                  <a:t> as the </a:t>
                </a:r>
                <a:r>
                  <a:rPr lang="en-GB" sz="2300" dirty="0">
                    <a:solidFill>
                      <a:srgbClr val="FF6600"/>
                    </a:solidFill>
                  </a:rPr>
                  <a:t>estimate for </a:t>
                </a:r>
                <a14:m>
                  <m:oMath xmlns:m="http://schemas.openxmlformats.org/officeDocument/2006/math">
                    <m:r>
                      <a:rPr lang="en-GB" sz="23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3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3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GB" sz="2300" dirty="0"/>
                  <a:t> is the </a:t>
                </a:r>
                <a:r>
                  <a:rPr lang="en-GB" sz="2300" dirty="0">
                    <a:solidFill>
                      <a:srgbClr val="FF6600"/>
                    </a:solidFill>
                  </a:rPr>
                  <a:t>predicted response</a:t>
                </a:r>
                <a:r>
                  <a:rPr lang="en-GB" sz="2300" dirty="0"/>
                  <a:t>. If prediction is the unique goal, we might not need to know the exact form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3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2300" dirty="0"/>
                  <a:t> (</a:t>
                </a:r>
                <a:r>
                  <a:rPr lang="en-GB" sz="2300" i="1" dirty="0"/>
                  <a:t>black-box</a:t>
                </a:r>
                <a:r>
                  <a:rPr lang="en-GB" sz="2300" dirty="0"/>
                  <a:t> model). 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GB" sz="2300" dirty="0"/>
                  <a:t>Accuracy of prediction (with both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3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3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300" dirty="0"/>
                  <a:t>and </a:t>
                </a:r>
                <a14:m>
                  <m:oMath xmlns:m="http://schemas.openxmlformats.org/officeDocument/2006/math">
                    <m:r>
                      <a:rPr lang="en-GB" sz="23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3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300" dirty="0"/>
                  <a:t>fixed, only </a:t>
                </a:r>
                <a14:m>
                  <m:oMath xmlns:m="http://schemas.openxmlformats.org/officeDocument/2006/math">
                    <m:r>
                      <a:rPr lang="en-GB" sz="23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300" dirty="0"/>
                  <a:t> is variable) depends on two types of error: </a:t>
                </a:r>
              </a:p>
              <a:p>
                <a:pPr marL="0" indent="0" algn="just">
                  <a:spcBef>
                    <a:spcPts val="1200"/>
                  </a:spcBef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GB" sz="23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3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3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sz="23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GB" sz="23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3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sz="23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GB" sz="23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3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    +     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3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2300" dirty="0"/>
                  <a:t>)</a:t>
                </a:r>
              </a:p>
              <a:p>
                <a:pPr marL="0" indent="0"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444" y="1825625"/>
                <a:ext cx="4522304" cy="4189894"/>
              </a:xfrm>
              <a:blipFill>
                <a:blip r:embed="rId4"/>
                <a:stretch>
                  <a:fillRect l="-674" t="-2035" r="-809" b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1017987" y="5438161"/>
            <a:ext cx="220560" cy="1261918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楷体" panose="02010609060101010101" charset="-122"/>
              <a:cs typeface="+mn-cs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2566331" y="5758659"/>
            <a:ext cx="220561" cy="610249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楷体" panose="02010609060101010101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707" y="61330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楷体" panose="02010609060101010101" charset="-122"/>
                <a:cs typeface="+mn-cs"/>
              </a:rPr>
              <a:t>reducible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6869" y="6111803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GB" sz="1400" dirty="0">
                <a:solidFill>
                  <a:prstClr val="black"/>
                </a:solidFill>
                <a:latin typeface="Times New Roman" panose="02020603050405020304"/>
                <a:ea typeface="楷体" panose="02010609060101010101" charset="-122"/>
              </a:rPr>
              <a:t>non-reducible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094" y="6470908"/>
            <a:ext cx="115127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楷体" panose="02010609060101010101" charset="-122"/>
                <a:cs typeface="+mn-cs"/>
              </a:rPr>
              <a:t>types of error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8386" y="1825625"/>
            <a:ext cx="6267901" cy="4863410"/>
            <a:chOff x="5466522" y="1681810"/>
            <a:chExt cx="6569765" cy="5007225"/>
          </a:xfrm>
        </p:grpSpPr>
        <p:sp>
          <p:nvSpPr>
            <p:cNvPr id="11" name="Rectangle: Folded Corner 10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  <p:sp>
        <p:nvSpPr>
          <p:cNvPr id="13" name="Arrow: Bent-Up 12"/>
          <p:cNvSpPr/>
          <p:nvPr/>
        </p:nvSpPr>
        <p:spPr>
          <a:xfrm>
            <a:off x="2554590" y="6470908"/>
            <a:ext cx="244042" cy="22056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-Up 14"/>
          <p:cNvSpPr/>
          <p:nvPr/>
        </p:nvSpPr>
        <p:spPr>
          <a:xfrm flipH="1">
            <a:off x="958925" y="6476801"/>
            <a:ext cx="261951" cy="22056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E3E097-DC4E-6F54-A604-6E7F6908BAEE}"/>
                  </a:ext>
                </a:extLst>
              </p:cNvPr>
              <p:cNvSpPr txBox="1"/>
              <p:nvPr/>
            </p:nvSpPr>
            <p:spPr>
              <a:xfrm>
                <a:off x="5768386" y="6317019"/>
                <a:ext cx="60937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altLang="zh-CN" sz="1400" dirty="0"/>
                  <a:t> stands for ‘expectation of’: average with a very large </a:t>
                </a:r>
                <a14:m>
                  <m:oMath xmlns:m="http://schemas.openxmlformats.org/officeDocument/2006/math">
                    <m:r>
                      <a:rPr lang="pt-BR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E3E097-DC4E-6F54-A604-6E7F6908B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86" y="6317019"/>
                <a:ext cx="6093724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B197-7ABB-C994-9536-AFFF4C33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‘expectation’ means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E2AEE8-0511-EAC8-0D41-CFFB960BD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1525" cy="46672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Consider a random variable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 with a probability density function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on the real number line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dirty="0"/>
                  <a:t>).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The probability of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taking on a value in any given open interval is given by the integral of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over that interval. The expectation of 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 is then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In a discrete case, the expectation will be given by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brk m:alnAt="24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     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E2AEE8-0511-EAC8-0D41-CFFB960BD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1525" cy="4667250"/>
              </a:xfrm>
              <a:blipFill>
                <a:blip r:embed="rId2"/>
                <a:stretch>
                  <a:fillRect l="-1515" t="-271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7988B855-3BAF-A6E4-31F4-F238FF3E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63"/>
            <a:ext cx="256464" cy="325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3" descr="{\displaystyle \operatorname {E} [X]=\int _{-\infty }^{\infty }xf(x)\,dx.}">
            <a:extLst>
              <a:ext uri="{FF2B5EF4-FFF2-40B4-BE49-F238E27FC236}">
                <a16:creationId xmlns:a16="http://schemas.microsoft.com/office/drawing/2014/main" id="{E4C4E9C3-42C1-DB97-F988-F39100F0F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0A7F0D1-B71F-5FB9-6136-456D9F24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60" y="1803731"/>
            <a:ext cx="2852446" cy="48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4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>
                  <a:buClrTx/>
                  <a:buSzTx/>
                  <a:buFontTx/>
                </a:pPr>
                <a:r>
                  <a:rPr lang="en-US" dirty="0">
                    <a:solidFill>
                      <a:srgbClr val="0070C0"/>
                    </a:solidFill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845733"/>
                <a:ext cx="2702560" cy="46471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We want to estimate </a:t>
                </a:r>
                <a14:m>
                  <m:oMath xmlns:m="http://schemas.openxmlformats.org/officeDocument/2006/math">
                    <m:r>
                      <a:rPr lang="en-GB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800" dirty="0"/>
                  <a:t> to:</a:t>
                </a:r>
              </a:p>
              <a:p>
                <a:pPr marL="0" indent="0">
                  <a:buNone/>
                </a:pPr>
                <a:r>
                  <a:rPr lang="en-GB" sz="1800" dirty="0"/>
                  <a:t>(a) make predictions</a:t>
                </a:r>
              </a:p>
              <a:p>
                <a:pPr marL="0" indent="0">
                  <a:buNone/>
                </a:pPr>
                <a:r>
                  <a:rPr lang="en-GB" sz="1800" b="1" dirty="0"/>
                  <a:t>(b) make inference</a:t>
                </a:r>
              </a:p>
              <a:p>
                <a:pPr marL="0" indent="0">
                  <a:buNone/>
                </a:pPr>
                <a:r>
                  <a:rPr lang="en-GB" sz="1800" dirty="0"/>
                  <a:t>or both (a and b)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Inference: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GB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1800" i="0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1800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1800" dirty="0">
                    <a:solidFill>
                      <a:srgbClr val="FF6600"/>
                    </a:solidFill>
                  </a:rPr>
                  <a:t> </a:t>
                </a:r>
                <a:r>
                  <a:rPr lang="en-GB" sz="1800" dirty="0"/>
                  <a:t>as the </a:t>
                </a:r>
                <a:r>
                  <a:rPr lang="en-GB" sz="1800" dirty="0">
                    <a:solidFill>
                      <a:srgbClr val="FF6600"/>
                    </a:solidFill>
                  </a:rPr>
                  <a:t>estimate </a:t>
                </a:r>
                <a:r>
                  <a:rPr lang="en-GB" sz="1800" dirty="0"/>
                  <a:t>for</a:t>
                </a:r>
                <a:r>
                  <a:rPr lang="en-GB" sz="18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800" dirty="0">
                    <a:solidFill>
                      <a:srgbClr val="FF6600"/>
                    </a:solidFill>
                  </a:rPr>
                  <a:t> </a:t>
                </a:r>
                <a:r>
                  <a:rPr lang="en-GB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GB" sz="1800" dirty="0"/>
                  <a:t> is the predicted response. </a:t>
                </a:r>
              </a:p>
              <a:p>
                <a:pPr marL="0" indent="0">
                  <a:buNone/>
                </a:pPr>
                <a:r>
                  <a:rPr lang="en-GB" sz="1800" dirty="0"/>
                  <a:t>If </a:t>
                </a:r>
                <a:r>
                  <a:rPr lang="en-GB" sz="1800" dirty="0">
                    <a:solidFill>
                      <a:srgbClr val="FF6600"/>
                    </a:solidFill>
                  </a:rPr>
                  <a:t>inference</a:t>
                </a:r>
                <a:r>
                  <a:rPr lang="en-GB" sz="1800" dirty="0"/>
                  <a:t> is the goal, we want to </a:t>
                </a:r>
                <a:r>
                  <a:rPr lang="en-GB" sz="1800" dirty="0">
                    <a:solidFill>
                      <a:srgbClr val="FF6600"/>
                    </a:solidFill>
                  </a:rPr>
                  <a:t>estimate </a:t>
                </a:r>
                <a14:m>
                  <m:oMath xmlns:m="http://schemas.openxmlformats.org/officeDocument/2006/math">
                    <m:r>
                      <a:rPr lang="en-GB" sz="1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800" dirty="0"/>
                  <a:t>, therefore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sz="1800" dirty="0"/>
                  <a:t> cannot be treated as </a:t>
                </a:r>
                <a:r>
                  <a:rPr lang="en-GB" sz="1800" i="1" dirty="0"/>
                  <a:t>black-box.</a:t>
                </a:r>
              </a:p>
              <a:p>
                <a:pPr marL="0" indent="0">
                  <a:buNone/>
                </a:pPr>
                <a:endParaRPr lang="en-GB" sz="14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845733"/>
                <a:ext cx="2702560" cy="4647141"/>
              </a:xfrm>
              <a:blipFill rotWithShape="1">
                <a:blip r:embed="rId4"/>
                <a:stretch>
                  <a:fillRect t="-9" b="-1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084320" y="1825625"/>
            <a:ext cx="16169309" cy="4863410"/>
            <a:chOff x="3701351" y="1681810"/>
            <a:chExt cx="16948028" cy="5007225"/>
          </a:xfrm>
        </p:grpSpPr>
        <p:sp>
          <p:nvSpPr>
            <p:cNvPr id="7" name="Rectangle: Folded Corner 6"/>
            <p:cNvSpPr/>
            <p:nvPr/>
          </p:nvSpPr>
          <p:spPr>
            <a:xfrm>
              <a:off x="3701351" y="1681810"/>
              <a:ext cx="8334936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49619" y="1702513"/>
              <a:ext cx="16899760" cy="481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Use examples to answer these questions</a:t>
              </a:r>
            </a:p>
            <a:p>
              <a:endParaRPr lang="en-US" sz="2000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latin typeface="Ink Free" panose="03080402000500000000" pitchFamily="66" charset="0"/>
                </a:rPr>
                <a:t>Which predictors are associated with the response?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latin typeface="Ink Free" panose="03080402000500000000" pitchFamily="66" charset="0"/>
                </a:rPr>
                <a:t>What is the relationship between the response and each predictor?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latin typeface="Ink Free" panose="03080402000500000000" pitchFamily="66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latin typeface="Ink Free" panose="03080402000500000000" pitchFamily="66" charset="0"/>
                </a:rPr>
                <a:t>Is the relationship between Y and each predictor linear or more complex?</a:t>
              </a:r>
            </a:p>
            <a:p>
              <a:endParaRPr lang="en-GB" sz="2000" dirty="0">
                <a:latin typeface="Ink Free" panose="03080402000500000000" pitchFamily="66" charset="0"/>
              </a:endParaRPr>
            </a:p>
            <a:p>
              <a:endParaRPr lang="en-GB" sz="2000" dirty="0">
                <a:latin typeface="Ink Free" panose="03080402000500000000" pitchFamily="66" charset="0"/>
              </a:endParaRPr>
            </a:p>
            <a:p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>
                  <a:buClrTx/>
                  <a:buSzTx/>
                  <a:buFontTx/>
                </a:pPr>
                <a:r>
                  <a:rPr lang="en-US" dirty="0">
                    <a:solidFill>
                      <a:srgbClr val="0070C0"/>
                    </a:solidFill>
                  </a:rPr>
                  <a:t>Methods to estimate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rgbClr val="FF6600"/>
                    </a:solidFill>
                  </a:rPr>
                  <a:t>Parametric</a:t>
                </a:r>
              </a:p>
              <a:p>
                <a:pPr marL="0" indent="0">
                  <a:buNone/>
                </a:pPr>
                <a:r>
                  <a:rPr lang="en-GB" dirty="0"/>
                  <a:t>- requires </a:t>
                </a:r>
                <a:r>
                  <a:rPr lang="en-GB" dirty="0">
                    <a:solidFill>
                      <a:srgbClr val="FF6600"/>
                    </a:solidFill>
                  </a:rPr>
                  <a:t>explicit assumptions about the </a:t>
                </a:r>
                <a:r>
                  <a:rPr lang="en-GB" dirty="0"/>
                  <a:t>functional form (</a:t>
                </a:r>
                <a:r>
                  <a:rPr lang="en-GB" dirty="0">
                    <a:solidFill>
                      <a:srgbClr val="FF6600"/>
                    </a:solidFill>
                  </a:rPr>
                  <a:t>shape</a:t>
                </a:r>
                <a:r>
                  <a:rPr lang="en-GB" dirty="0"/>
                  <a:t>) </a:t>
                </a:r>
                <a:r>
                  <a:rPr lang="en-GB" dirty="0">
                    <a:solidFill>
                      <a:srgbClr val="FF660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Non-parametric</a:t>
                </a:r>
              </a:p>
              <a:p>
                <a:pPr marL="0" indent="0">
                  <a:buNone/>
                </a:pPr>
                <a:r>
                  <a:rPr lang="en-GB" dirty="0"/>
                  <a:t>- </a:t>
                </a:r>
                <a:r>
                  <a:rPr lang="en-GB" dirty="0">
                    <a:solidFill>
                      <a:srgbClr val="FF6600"/>
                    </a:solidFill>
                  </a:rPr>
                  <a:t>does not require explicit assumptions about </a:t>
                </a:r>
                <a:r>
                  <a:rPr lang="en-GB" dirty="0"/>
                  <a:t>the functional form (</a:t>
                </a:r>
                <a:r>
                  <a:rPr lang="en-GB" dirty="0">
                    <a:solidFill>
                      <a:srgbClr val="FF6600"/>
                    </a:solidFill>
                  </a:rPr>
                  <a:t>shape</a:t>
                </a:r>
                <a:r>
                  <a:rPr lang="en-GB" dirty="0"/>
                  <a:t>) </a:t>
                </a:r>
                <a:r>
                  <a:rPr lang="en-GB" dirty="0">
                    <a:solidFill>
                      <a:srgbClr val="FF660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  <a:blipFill>
                <a:blip r:embed="rId4"/>
                <a:stretch>
                  <a:fillRect l="-2769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466522" y="1681810"/>
            <a:ext cx="6569765" cy="5007225"/>
            <a:chOff x="5466522" y="1681810"/>
            <a:chExt cx="6569765" cy="5007225"/>
          </a:xfrm>
        </p:grpSpPr>
        <p:sp>
          <p:nvSpPr>
            <p:cNvPr id="5" name="Rectangle: Folded Corner 4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Example of parametric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11487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Linear regression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1. Define the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2. Split data into train and test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3. Fit the model on the training data: e.g., OLS will be used to estimate the parameters: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11487" cy="4351338"/>
              </a:xfrm>
              <a:blipFill rotWithShape="1">
                <a:blip r:embed="rId3"/>
                <a:stretch>
                  <a:fillRect t="-730" r="12" b="-3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466522" y="1681810"/>
            <a:ext cx="6569765" cy="5007225"/>
            <a:chOff x="5466522" y="1681810"/>
            <a:chExt cx="6569765" cy="5007225"/>
          </a:xfrm>
        </p:grpSpPr>
        <p:sp>
          <p:nvSpPr>
            <p:cNvPr id="5" name="Rectangle: Folded Corner 4"/>
            <p:cNvSpPr/>
            <p:nvPr/>
          </p:nvSpPr>
          <p:spPr>
            <a:xfrm>
              <a:off x="5466522" y="1681810"/>
              <a:ext cx="6569765" cy="5007225"/>
            </a:xfrm>
            <a:prstGeom prst="foldedCorner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6522" y="1681810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Ink Free" panose="03080402000500000000" pitchFamily="66" charset="0"/>
                </a:rPr>
                <a:t>My notes</a:t>
              </a:r>
              <a:endParaRPr lang="en-GB" sz="2000" dirty="0">
                <a:latin typeface="Ink Free" panose="03080402000500000000" pitchFamily="66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449061"/>
            <a:ext cx="10515600" cy="132556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dirty="0">
                <a:solidFill>
                  <a:srgbClr val="0070C0"/>
                </a:solidFill>
              </a:rPr>
              <a:t>Example of a non-parametric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28" y="1814742"/>
            <a:ext cx="11632144" cy="972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Thin-plate spline model </a:t>
            </a:r>
            <a:r>
              <a:rPr lang="en-US" sz="2200" dirty="0"/>
              <a:t>refers to a physical analogy involving the bending of a thin sheet of metal</a:t>
            </a:r>
          </a:p>
          <a:p>
            <a:pPr marL="0" indent="0">
              <a:buNone/>
            </a:pPr>
            <a:r>
              <a:rPr lang="en-US" sz="2200" dirty="0"/>
              <a:t>Splines are among one of the most popular methods of data interpolation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336"/>
          <a:stretch/>
        </p:blipFill>
        <p:spPr>
          <a:xfrm>
            <a:off x="6891" y="3838982"/>
            <a:ext cx="12192000" cy="2664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EADCC-BF0E-C574-D037-A0CEEA4F2295}"/>
              </a:ext>
            </a:extLst>
          </p:cNvPr>
          <p:cNvSpPr txBox="1"/>
          <p:nvPr/>
        </p:nvSpPr>
        <p:spPr>
          <a:xfrm>
            <a:off x="7701968" y="6488668"/>
            <a:ext cx="721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mathworld.wolfram.com/ThinPlateSpline.html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F6011-5280-5BD2-769E-A9759F77E5A2}"/>
              </a:ext>
            </a:extLst>
          </p:cNvPr>
          <p:cNvSpPr txBox="1"/>
          <p:nvPr/>
        </p:nvSpPr>
        <p:spPr>
          <a:xfrm>
            <a:off x="357843" y="2826862"/>
            <a:ext cx="622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smoothness</a:t>
            </a:r>
            <a:endParaRPr lang="zh-CN" alt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1D096D-4EBB-D1DD-A3C3-B2AFC21AAB8D}"/>
              </a:ext>
            </a:extLst>
          </p:cNvPr>
          <p:cNvCxnSpPr/>
          <p:nvPr/>
        </p:nvCxnSpPr>
        <p:spPr>
          <a:xfrm>
            <a:off x="463826" y="3220278"/>
            <a:ext cx="1105231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CFEFA5-ADA0-A592-B0E1-A3A7C463A489}"/>
              </a:ext>
            </a:extLst>
          </p:cNvPr>
          <p:cNvSpPr txBox="1"/>
          <p:nvPr/>
        </p:nvSpPr>
        <p:spPr>
          <a:xfrm>
            <a:off x="357843" y="3275709"/>
            <a:ext cx="1115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low									medium								high									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988d1c0-20e3-4178-b90e-c4930b1cf554"/>
  <p:tag name="COMMONDATA" val="eyJoZGlkIjoiMWVlODAyZmM5NWUxY2FiMzQ2NGMwYTdhZGE2NWRhMD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4.285039370078,&quot;width&quot;:15188.97007874015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ndre Data Visualization">
      <a:majorFont>
        <a:latin typeface="Times New Roman"/>
        <a:ea typeface="KaiTi"/>
        <a:cs typeface=""/>
      </a:majorFont>
      <a:minorFont>
        <a:latin typeface="Times New Roman"/>
        <a:ea typeface="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1648</Words>
  <Application>Microsoft Macintosh PowerPoint</Application>
  <PresentationFormat>Widescreen</PresentationFormat>
  <Paragraphs>222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Helvetica Neue</vt:lpstr>
      <vt:lpstr>Ink Free</vt:lpstr>
      <vt:lpstr>open-sans</vt:lpstr>
      <vt:lpstr>Times New Roman</vt:lpstr>
      <vt:lpstr>verdana</vt:lpstr>
      <vt:lpstr>Wingdings</vt:lpstr>
      <vt:lpstr>Office Theme</vt:lpstr>
      <vt:lpstr>Fundamentals of Data Science</vt:lpstr>
      <vt:lpstr>Fundamentals of Data Science</vt:lpstr>
      <vt:lpstr>Notation</vt:lpstr>
      <vt:lpstr>Estimating f</vt:lpstr>
      <vt:lpstr>What ‘expectation’ means</vt:lpstr>
      <vt:lpstr>Estimating f</vt:lpstr>
      <vt:lpstr>Methods to estimate f</vt:lpstr>
      <vt:lpstr>Example of parametric method</vt:lpstr>
      <vt:lpstr>Example of a non-parametric method</vt:lpstr>
      <vt:lpstr>Extended thin-plate model to animate images</vt:lpstr>
      <vt:lpstr>Interpretability versus flexibility</vt:lpstr>
      <vt:lpstr>Supervised vs unsupervised learning</vt:lpstr>
      <vt:lpstr>Supervised learning</vt:lpstr>
      <vt:lpstr>Model accuracy – regression setting</vt:lpstr>
      <vt:lpstr>Variance – bias trade-off</vt:lpstr>
      <vt:lpstr>Variance – bias trade-off</vt:lpstr>
      <vt:lpstr>Model accuracy for classification</vt:lpstr>
      <vt:lpstr>Bayes classifier</vt:lpstr>
      <vt:lpstr>K-nearest neighbors</vt:lpstr>
      <vt:lpstr>Example for K=3-nearest neighbor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of Data Science</dc:title>
  <dc:creator>Andre Python</dc:creator>
  <cp:lastModifiedBy>Andre Python</cp:lastModifiedBy>
  <cp:revision>4</cp:revision>
  <dcterms:created xsi:type="dcterms:W3CDTF">2023-09-04T11:10:00Z</dcterms:created>
  <dcterms:modified xsi:type="dcterms:W3CDTF">2025-09-21T07:03:54Z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D67B543799B14DE782E04BA098F99D75_12</vt:lpwstr>
  </property>
  <property fmtid="{D5CDD505-2E9C-101B-9397-08002B2CF9AE}" pid="3" name="KSOProductBuildVer">
    <vt:lpwstr>2052-11.1.0.14309</vt:lpwstr>
  </property>
</Properties>
</file>